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69" r:id="rId9"/>
    <p:sldId id="263" r:id="rId10"/>
    <p:sldId id="264" r:id="rId11"/>
    <p:sldId id="276" r:id="rId12"/>
    <p:sldId id="277" r:id="rId13"/>
    <p:sldId id="265" r:id="rId14"/>
    <p:sldId id="266" r:id="rId15"/>
    <p:sldId id="274" r:id="rId16"/>
    <p:sldId id="275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1985"/>
    <a:srgbClr val="05EB5D"/>
    <a:srgbClr val="BF31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9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4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9912854030501173E-2"/>
          <c:y val="1.8218623481781375E-2"/>
          <c:w val="0.92810457516339873"/>
          <c:h val="0.8117408906882598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50800" dist="50800" dir="5400000" algn="ctr" rotWithShape="0">
                <a:srgbClr val="00B0F0"/>
              </a:outerShdw>
            </a:effectLst>
          </c:spPr>
          <c:dLbls>
            <c:dLbl>
              <c:idx val="0"/>
              <c:layout>
                <c:manualLayout>
                  <c:x val="4.4886789565983321E-3"/>
                  <c:y val="0.15384199621301609"/>
                </c:manualLayout>
              </c:layout>
              <c:showVal val="1"/>
            </c:dLbl>
            <c:dLbl>
              <c:idx val="1"/>
              <c:layout>
                <c:manualLayout>
                  <c:x val="-6.3184731092136439E-5"/>
                  <c:y val="0.12926472998773181"/>
                </c:manualLayout>
              </c:layout>
              <c:showVal val="1"/>
            </c:dLbl>
            <c:dLbl>
              <c:idx val="2"/>
              <c:layout>
                <c:manualLayout>
                  <c:x val="1.3080910889804826E-2"/>
                  <c:y val="-5.468170506258508E-2"/>
                </c:manualLayout>
              </c:layout>
              <c:showVal val="1"/>
            </c:dLbl>
            <c:dLbl>
              <c:idx val="3"/>
              <c:layout>
                <c:manualLayout>
                  <c:x val="4.0719048926043445E-4"/>
                  <c:y val="-0.1021249405949818"/>
                </c:manualLayout>
              </c:layout>
              <c:showVal val="1"/>
            </c:dLbl>
            <c:dLbl>
              <c:idx val="4"/>
              <c:layout>
                <c:manualLayout>
                  <c:x val="1.1321990615451598E-2"/>
                  <c:y val="-3.9937467988114671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5.990620198217201E-2"/>
                </c:manualLayout>
              </c:layout>
              <c:showVal val="1"/>
            </c:dLbl>
            <c:dLbl>
              <c:idx val="6"/>
              <c:layout>
                <c:manualLayout>
                  <c:x val="1.4152488269314498E-3"/>
                  <c:y val="-4.4929651486629009E-2"/>
                </c:manualLayout>
              </c:layout>
              <c:showVal val="1"/>
            </c:dLbl>
            <c:dLbl>
              <c:idx val="7"/>
              <c:layout>
                <c:manualLayout>
                  <c:x val="-1.4152488269313459E-3"/>
                  <c:y val="-2.995310099108605E-2"/>
                </c:manualLayout>
              </c:layout>
              <c:showVal val="1"/>
            </c:dLbl>
            <c:dLbl>
              <c:idx val="8"/>
              <c:layout>
                <c:manualLayout>
                  <c:x val="5.6609953077257991E-3"/>
                  <c:y val="-1.4976550495543048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1" i="1" u="none" strike="noStrike" baseline="0">
                    <a:solidFill>
                      <a:srgbClr val="003366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Val val="1"/>
          </c:dLbls>
          <c:cat>
            <c:numRef>
              <c:f>Sheet1!$B$1:$J$1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Sheet1!$B$2:$J$2</c:f>
              <c:numCache>
                <c:formatCode>General</c:formatCode>
                <c:ptCount val="9"/>
                <c:pt idx="0">
                  <c:v>15812.7</c:v>
                </c:pt>
                <c:pt idx="1">
                  <c:v>15294.4</c:v>
                </c:pt>
                <c:pt idx="2">
                  <c:v>9362.1</c:v>
                </c:pt>
                <c:pt idx="3">
                  <c:v>8360.4</c:v>
                </c:pt>
                <c:pt idx="4">
                  <c:v>9704.7000000000007</c:v>
                </c:pt>
                <c:pt idx="5">
                  <c:v>9249.5</c:v>
                </c:pt>
                <c:pt idx="6">
                  <c:v>9549.5</c:v>
                </c:pt>
                <c:pt idx="7">
                  <c:v>9823.6</c:v>
                </c:pt>
                <c:pt idx="8">
                  <c:v>10155</c:v>
                </c:pt>
              </c:numCache>
            </c:numRef>
          </c:val>
        </c:ser>
        <c:gapDepth val="0"/>
        <c:shape val="box"/>
        <c:axId val="104798464"/>
        <c:axId val="104804352"/>
        <c:axId val="0"/>
      </c:bar3DChart>
      <c:catAx>
        <c:axId val="104798464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75" b="1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04804352"/>
        <c:crosses val="autoZero"/>
        <c:auto val="1"/>
        <c:lblAlgn val="ctr"/>
        <c:lblOffset val="100"/>
        <c:tickLblSkip val="1"/>
        <c:tickMarkSkip val="1"/>
      </c:catAx>
      <c:valAx>
        <c:axId val="104804352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047984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  <a:scene3d>
      <a:camera prst="orthographicFront"/>
      <a:lightRig rig="threePt" dir="t"/>
    </a:scene3d>
    <a:sp3d prstMaterial="flat"/>
  </c:spPr>
  <c:txPr>
    <a:bodyPr/>
    <a:lstStyle/>
    <a:p>
      <a:pPr>
        <a:defRPr sz="2150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24"/>
      <c:perspective val="30"/>
    </c:view3D>
    <c:plotArea>
      <c:layout>
        <c:manualLayout>
          <c:layoutTarget val="inner"/>
          <c:xMode val="edge"/>
          <c:yMode val="edge"/>
          <c:x val="0.20259842519685053"/>
          <c:y val="0"/>
          <c:w val="0.61349940128451774"/>
          <c:h val="0.60430389342126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впросы</c:v>
                </c:pt>
                <c:pt idx="1">
                  <c:v>Культура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Физическая культура и спорт</c:v>
                </c:pt>
                <c:pt idx="4">
                  <c:v>Жилищно коммунальное хозяйство</c:v>
                </c:pt>
                <c:pt idx="5">
                  <c:v>Национальная оборона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4406.3999999999996</c:v>
                </c:pt>
                <c:pt idx="1">
                  <c:v>3726.3</c:v>
                </c:pt>
                <c:pt idx="2">
                  <c:v>121</c:v>
                </c:pt>
                <c:pt idx="3">
                  <c:v>99</c:v>
                </c:pt>
                <c:pt idx="4">
                  <c:v>1722.9</c:v>
                </c:pt>
                <c:pt idx="5">
                  <c:v>79.400000000000006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9357015856888867E-2"/>
          <c:y val="0.51813676720012858"/>
          <c:w val="0.8337898085319988"/>
          <c:h val="0.47818679704748157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55" b="1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0163934426229511E-2"/>
          <c:y val="6.9264069264069264E-2"/>
          <c:w val="0.59016393442622905"/>
          <c:h val="0.783549783549784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МБУК ШСП "Шаумяновский СДК"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showVal val="1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1524.9</c:v>
                </c:pt>
                <c:pt idx="1">
                  <c:v>1778.1</c:v>
                </c:pt>
                <c:pt idx="2">
                  <c:v>2217.1999999999998</c:v>
                </c:pt>
                <c:pt idx="3">
                  <c:v>2794.4</c:v>
                </c:pt>
                <c:pt idx="4">
                  <c:v>3507.8</c:v>
                </c:pt>
                <c:pt idx="5">
                  <c:v>3445.2</c:v>
                </c:pt>
                <c:pt idx="6">
                  <c:v>3726.3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МБУК ШСП "Шаумяновская СБ"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chemeClr val="tx1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showVal val="1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377.1</c:v>
                </c:pt>
                <c:pt idx="1">
                  <c:v>390.7</c:v>
                </c:pt>
                <c:pt idx="2">
                  <c:v>455.4</c:v>
                </c:pt>
              </c:numCache>
            </c:numRef>
          </c:val>
        </c:ser>
        <c:axId val="108882176"/>
        <c:axId val="108883968"/>
      </c:barChart>
      <c:catAx>
        <c:axId val="1088821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108883968"/>
        <c:crosses val="autoZero"/>
        <c:auto val="1"/>
        <c:lblAlgn val="ctr"/>
        <c:lblOffset val="100"/>
        <c:tickLblSkip val="1"/>
        <c:tickMarkSkip val="1"/>
      </c:catAx>
      <c:valAx>
        <c:axId val="108883968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ru-RU"/>
          </a:p>
        </c:txPr>
        <c:crossAx val="1088821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820198208063343"/>
          <c:y val="0.28322635425875115"/>
          <c:w val="0.31179801791936662"/>
          <c:h val="0.34504259093589601"/>
        </c:manualLayout>
      </c:layout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70"/>
      <c:perspective val="30"/>
    </c:view3D>
    <c:plotArea>
      <c:layout>
        <c:manualLayout>
          <c:layoutTarget val="inner"/>
          <c:xMode val="edge"/>
          <c:yMode val="edge"/>
          <c:x val="3.3794162826420913E-2"/>
          <c:y val="4.9751243781094526E-3"/>
          <c:w val="0.96620583717358011"/>
          <c:h val="0.6557889685431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explosion val="26"/>
          <c:dPt>
            <c:idx val="0"/>
            <c:explosion val="47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971985"/>
              </a:solidFill>
              <a:ln w="25400">
                <a:noFill/>
              </a:ln>
            </c:spPr>
          </c:dPt>
          <c:dPt>
            <c:idx val="2"/>
            <c:explosion val="22"/>
            <c:spPr>
              <a:solidFill>
                <a:srgbClr val="0070C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CCFFFF"/>
              </a:solidFill>
              <a:ln w="25400">
                <a:noFill/>
              </a:ln>
            </c:spPr>
          </c:dPt>
          <c:dPt>
            <c:idx val="4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4.3010752688172046E-2"/>
                  <c:y val="-3.4825870646766198E-2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-0.1397849462365591"/>
                  <c:y val="7.4626865671641712E-3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-9.3701996927803496E-2"/>
                  <c:y val="-6.9651741293532354E-2"/>
                </c:manualLayout>
              </c:layout>
              <c:dLblPos val="inEnd"/>
              <c:showVal val="1"/>
            </c:dLbl>
            <c:dLbl>
              <c:idx val="3"/>
              <c:layout>
                <c:manualLayout>
                  <c:x val="1.2288786482334868E-2"/>
                  <c:y val="-7.4626865671641816E-3"/>
                </c:manualLayout>
              </c:layout>
              <c:dLblPos val="inEnd"/>
              <c:showVal val="1"/>
            </c:dLbl>
            <c:dLbl>
              <c:idx val="4"/>
              <c:layout>
                <c:manualLayout>
                  <c:x val="3.072196620583718E-2"/>
                  <c:y val="-4.2664041994750684E-2"/>
                </c:manualLayout>
              </c:layout>
              <c:dLblPos val="inEnd"/>
              <c:showVal val="1"/>
            </c:dLbl>
            <c:dLbl>
              <c:idx val="5"/>
              <c:layout>
                <c:manualLayout>
                  <c:x val="1.6897081413210457E-2"/>
                  <c:y val="2.2388059701492533E-2"/>
                </c:manualLayout>
              </c:layout>
              <c:dLblPos val="inEnd"/>
              <c:showVal val="1"/>
            </c:dLbl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Развитие культуры</c:v>
                </c:pt>
                <c:pt idx="1">
                  <c:v>Развитие спорта и физической культуры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Защита населения от ЧС, обеспечение пожарной безопасности и безопасности людей на водных объектах</c:v>
                </c:pt>
                <c:pt idx="4">
                  <c:v>Благоустройство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3507.8</c:v>
                </c:pt>
                <c:pt idx="1">
                  <c:v>94</c:v>
                </c:pt>
                <c:pt idx="2" formatCode="0.0">
                  <c:v>49</c:v>
                </c:pt>
                <c:pt idx="3">
                  <c:v>69</c:v>
                </c:pt>
                <c:pt idx="4">
                  <c:v>1650.7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310023310023314E-3"/>
          <c:y val="0.68631178707224261"/>
          <c:w val="0.9941724941724942"/>
          <c:h val="0.30988593155893568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0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70"/>
      <c:perspective val="30"/>
    </c:view3D>
    <c:plotArea>
      <c:layout>
        <c:manualLayout>
          <c:layoutTarget val="inner"/>
          <c:xMode val="edge"/>
          <c:yMode val="edge"/>
          <c:x val="3.379416282642092E-2"/>
          <c:y val="4.9751243781094526E-3"/>
          <c:w val="0.96620583717358044"/>
          <c:h val="0.6557889685431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explosion val="26"/>
          <c:dPt>
            <c:idx val="0"/>
            <c:explosion val="47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971985"/>
              </a:solidFill>
              <a:ln w="25400">
                <a:noFill/>
              </a:ln>
            </c:spPr>
          </c:dPt>
          <c:dPt>
            <c:idx val="2"/>
            <c:explosion val="22"/>
            <c:spPr>
              <a:solidFill>
                <a:srgbClr val="0070C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CCFFFF"/>
              </a:solidFill>
              <a:ln w="25400">
                <a:noFill/>
              </a:ln>
            </c:spPr>
          </c:dPt>
          <c:dPt>
            <c:idx val="4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4.3010752688172046E-2"/>
                  <c:y val="-3.4825870646766205E-2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-0.1397849462365591"/>
                  <c:y val="7.462686567164172E-3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-9.3701996927803524E-2"/>
                  <c:y val="-6.9651741293532354E-2"/>
                </c:manualLayout>
              </c:layout>
              <c:dLblPos val="inEnd"/>
              <c:showVal val="1"/>
            </c:dLbl>
            <c:dLbl>
              <c:idx val="3"/>
              <c:layout>
                <c:manualLayout>
                  <c:x val="1.2288786482334868E-2"/>
                  <c:y val="-7.4626865671641824E-3"/>
                </c:manualLayout>
              </c:layout>
              <c:dLblPos val="inEnd"/>
              <c:showVal val="1"/>
            </c:dLbl>
            <c:dLbl>
              <c:idx val="4"/>
              <c:layout>
                <c:manualLayout>
                  <c:x val="3.072196620583718E-2"/>
                  <c:y val="-4.2664041994750684E-2"/>
                </c:manualLayout>
              </c:layout>
              <c:dLblPos val="inEnd"/>
              <c:showVal val="1"/>
            </c:dLbl>
            <c:dLbl>
              <c:idx val="5"/>
              <c:layout>
                <c:manualLayout>
                  <c:x val="1.689708141321046E-2"/>
                  <c:y val="2.2388059701492533E-2"/>
                </c:manualLayout>
              </c:layout>
              <c:dLblPos val="inEnd"/>
              <c:showVal val="1"/>
            </c:dLbl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Развитие культуры</c:v>
                </c:pt>
                <c:pt idx="1">
                  <c:v>Развитие спорта и физической культуры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Защита населения от ЧС, обеспечение пожарной безопасности и безопасности людей на водных объектах</c:v>
                </c:pt>
                <c:pt idx="4">
                  <c:v>Благоустройство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3445.2</c:v>
                </c:pt>
                <c:pt idx="1">
                  <c:v>96</c:v>
                </c:pt>
                <c:pt idx="2" formatCode="0.0">
                  <c:v>49</c:v>
                </c:pt>
                <c:pt idx="3">
                  <c:v>66</c:v>
                </c:pt>
                <c:pt idx="4">
                  <c:v>1686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310023310023314E-3"/>
          <c:y val="0.68631178707224239"/>
          <c:w val="0.9941724941724942"/>
          <c:h val="0.30988593155893573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0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70"/>
      <c:perspective val="30"/>
    </c:view3D>
    <c:plotArea>
      <c:layout>
        <c:manualLayout>
          <c:layoutTarget val="inner"/>
          <c:xMode val="edge"/>
          <c:yMode val="edge"/>
          <c:x val="3.3794162826420927E-2"/>
          <c:y val="4.9751243781094526E-3"/>
          <c:w val="0.96620583717358077"/>
          <c:h val="0.6557889685431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explosion val="26"/>
          <c:dPt>
            <c:idx val="0"/>
            <c:explosion val="47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971985"/>
              </a:solidFill>
              <a:ln w="25400">
                <a:noFill/>
              </a:ln>
            </c:spPr>
          </c:dPt>
          <c:dPt>
            <c:idx val="2"/>
            <c:explosion val="22"/>
            <c:spPr>
              <a:solidFill>
                <a:srgbClr val="0070C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CCFFFF"/>
              </a:solidFill>
              <a:ln w="25400">
                <a:noFill/>
              </a:ln>
            </c:spPr>
          </c:dPt>
          <c:dPt>
            <c:idx val="4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4.3010752688172046E-2"/>
                  <c:y val="-3.4825870646766212E-2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-0.1397849462365591"/>
                  <c:y val="7.4626865671641729E-3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-9.3701996927803552E-2"/>
                  <c:y val="-6.9651741293532354E-2"/>
                </c:manualLayout>
              </c:layout>
              <c:dLblPos val="inEnd"/>
              <c:showVal val="1"/>
            </c:dLbl>
            <c:dLbl>
              <c:idx val="3"/>
              <c:layout>
                <c:manualLayout>
                  <c:x val="1.2288786482334868E-2"/>
                  <c:y val="-7.4626865671641824E-3"/>
                </c:manualLayout>
              </c:layout>
              <c:dLblPos val="inEnd"/>
              <c:showVal val="1"/>
            </c:dLbl>
            <c:dLbl>
              <c:idx val="4"/>
              <c:layout>
                <c:manualLayout>
                  <c:x val="3.072196620583718E-2"/>
                  <c:y val="-4.2664041994750684E-2"/>
                </c:manualLayout>
              </c:layout>
              <c:dLblPos val="inEnd"/>
              <c:showVal val="1"/>
            </c:dLbl>
            <c:dLbl>
              <c:idx val="5"/>
              <c:layout>
                <c:manualLayout>
                  <c:x val="1.6897081413210464E-2"/>
                  <c:y val="2.2388059701492533E-2"/>
                </c:manualLayout>
              </c:layout>
              <c:dLblPos val="inEnd"/>
              <c:showVal val="1"/>
            </c:dLbl>
            <c:spPr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Развитие культуры</c:v>
                </c:pt>
                <c:pt idx="1">
                  <c:v>Развитие спорта и физической культуры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Защита населения от ЧС, обеспечение пожарной безопасности и безопасности людей на водных объектах</c:v>
                </c:pt>
                <c:pt idx="4">
                  <c:v>Благоустройство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3726.3</c:v>
                </c:pt>
                <c:pt idx="1">
                  <c:v>99</c:v>
                </c:pt>
                <c:pt idx="2" formatCode="0.0">
                  <c:v>60</c:v>
                </c:pt>
                <c:pt idx="3">
                  <c:v>61</c:v>
                </c:pt>
                <c:pt idx="4">
                  <c:v>1722.9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310023310023314E-3"/>
          <c:y val="0.68631178707224227"/>
          <c:w val="0.9941724941724942"/>
          <c:h val="0.30988593155893585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0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stacked"/>
        <c:ser>
          <c:idx val="1"/>
          <c:order val="0"/>
          <c:tx>
            <c:strRef>
              <c:f>Sheet1!$A$3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chemeClr val="accent2"/>
            </a:solidFill>
            <a:ln w="13539">
              <a:solidFill>
                <a:schemeClr val="tx1"/>
              </a:solidFill>
              <a:prstDash val="solid"/>
            </a:ln>
          </c:spPr>
          <c:dLbls>
            <c:spPr>
              <a:noFill/>
              <a:ln w="27077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Val val="1"/>
          </c:dLbls>
          <c:cat>
            <c:strRef>
              <c:f>Sheet1!$B$1:$J$2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3765.2</c:v>
                </c:pt>
                <c:pt idx="1">
                  <c:v>4781.2</c:v>
                </c:pt>
                <c:pt idx="2">
                  <c:v>4579.2</c:v>
                </c:pt>
                <c:pt idx="3">
                  <c:v>5121.6000000000004</c:v>
                </c:pt>
                <c:pt idx="4">
                  <c:v>8507.9</c:v>
                </c:pt>
                <c:pt idx="5">
                  <c:v>8491.5</c:v>
                </c:pt>
                <c:pt idx="6">
                  <c:v>8102</c:v>
                </c:pt>
                <c:pt idx="7">
                  <c:v>8254.9</c:v>
                </c:pt>
                <c:pt idx="8">
                  <c:v>8405.2000000000007</c:v>
                </c:pt>
              </c:numCache>
            </c:numRef>
          </c:val>
        </c:ser>
        <c:ser>
          <c:idx val="0"/>
          <c:order val="1"/>
          <c:tx>
            <c:strRef>
              <c:f>Sheet1!$A$4</c:f>
              <c:strCache>
                <c:ptCount val="1"/>
              </c:strCache>
            </c:strRef>
          </c:tx>
          <c:dLbls>
            <c:showVal val="1"/>
          </c:dLbls>
          <c:cat>
            <c:strRef>
              <c:f>Sheet1!$B$1:$J$2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</c:numCache>
            </c:numRef>
          </c:val>
        </c:ser>
        <c:dLbls>
          <c:showVal val="1"/>
        </c:dLbls>
        <c:gapWidth val="75"/>
        <c:shape val="cylinder"/>
        <c:axId val="104820096"/>
        <c:axId val="106611840"/>
        <c:axId val="0"/>
      </c:bar3DChart>
      <c:catAx>
        <c:axId val="104820096"/>
        <c:scaling>
          <c:orientation val="minMax"/>
        </c:scaling>
        <c:axPos val="b"/>
        <c:numFmt formatCode="General" sourceLinked="1"/>
        <c:majorTickMark val="none"/>
        <c:tickLblPos val="low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52" b="1" i="1" u="none" strike="noStrike" baseline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06611840"/>
        <c:crosses val="autoZero"/>
        <c:auto val="1"/>
        <c:lblAlgn val="ctr"/>
        <c:lblOffset val="100"/>
        <c:tickLblSkip val="1"/>
        <c:tickMarkSkip val="1"/>
      </c:catAx>
      <c:valAx>
        <c:axId val="106611840"/>
        <c:scaling>
          <c:orientation val="minMax"/>
        </c:scaling>
        <c:axPos val="l"/>
        <c:numFmt formatCode="General" sourceLinked="1"/>
        <c:maj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26" b="1" i="1" u="none" strike="noStrike" baseline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04820096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 sz="2319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7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7051142546246019E-2"/>
          <c:y val="1.6949152542372881E-2"/>
          <c:w val="0.9020674646354736"/>
          <c:h val="0.8870056497175141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 w="1239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00CCFF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4556881823702702E-2"/>
                  <c:y val="-7.9409098123731717E-2"/>
                </c:manualLayout>
              </c:layout>
              <c:showVal val="1"/>
            </c:dLbl>
            <c:dLbl>
              <c:idx val="1"/>
              <c:layout>
                <c:manualLayout>
                  <c:x val="1.4167388601885581E-2"/>
                  <c:y val="-7.1654329322344015E-2"/>
                </c:manualLayout>
              </c:layout>
              <c:showVal val="1"/>
            </c:dLbl>
            <c:dLbl>
              <c:idx val="2"/>
              <c:layout>
                <c:manualLayout>
                  <c:x val="1.3571148916521093E-2"/>
                  <c:y val="-8.2423675457671902E-2"/>
                </c:manualLayout>
              </c:layout>
              <c:showVal val="1"/>
            </c:dLbl>
            <c:dLbl>
              <c:idx val="3"/>
              <c:layout>
                <c:manualLayout>
                  <c:x val="4.1266530558686856E-2"/>
                  <c:y val="-8.706970769404683E-2"/>
                </c:manualLayout>
              </c:layout>
              <c:showVal val="1"/>
            </c:dLbl>
            <c:spPr>
              <a:noFill/>
              <a:ln w="2478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ru-RU"/>
              </a:p>
            </c:txPr>
            <c:showVal val="1"/>
          </c:dLbls>
          <c:cat>
            <c:numRef>
              <c:f>Sheet1!$B$1:$J$1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Sheet1!$B$2:$J$2</c:f>
              <c:numCache>
                <c:formatCode>General</c:formatCode>
                <c:ptCount val="9"/>
                <c:pt idx="0">
                  <c:v>12047.5</c:v>
                </c:pt>
                <c:pt idx="1">
                  <c:v>10513.2</c:v>
                </c:pt>
                <c:pt idx="2">
                  <c:v>4782.8999999999996</c:v>
                </c:pt>
                <c:pt idx="3">
                  <c:v>3238.9</c:v>
                </c:pt>
                <c:pt idx="4">
                  <c:v>1196.8</c:v>
                </c:pt>
                <c:pt idx="5">
                  <c:v>487</c:v>
                </c:pt>
                <c:pt idx="6">
                  <c:v>1439.3</c:v>
                </c:pt>
                <c:pt idx="7">
                  <c:v>1268.7</c:v>
                </c:pt>
                <c:pt idx="8">
                  <c:v>1449.8</c:v>
                </c:pt>
              </c:numCache>
            </c:numRef>
          </c:val>
        </c:ser>
        <c:gapDepth val="0"/>
        <c:shape val="cylinder"/>
        <c:axId val="106667008"/>
        <c:axId val="106668800"/>
        <c:axId val="0"/>
      </c:bar3DChart>
      <c:catAx>
        <c:axId val="106667008"/>
        <c:scaling>
          <c:orientation val="minMax"/>
        </c:scaling>
        <c:axPos val="b"/>
        <c:numFmt formatCode="General" sourceLinked="1"/>
        <c:tickLblPos val="low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1" b="1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06668800"/>
        <c:crosses val="autoZero"/>
        <c:auto val="1"/>
        <c:lblAlgn val="ctr"/>
        <c:lblOffset val="100"/>
        <c:tickLblSkip val="1"/>
        <c:tickMarkSkip val="1"/>
      </c:catAx>
      <c:valAx>
        <c:axId val="106668800"/>
        <c:scaling>
          <c:orientation val="minMax"/>
        </c:scaling>
        <c:axPos val="l"/>
        <c:majorGridlines>
          <c:spPr>
            <a:ln w="3098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1" b="1" i="1" u="none" strike="noStrike" baseline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06667008"/>
        <c:crosses val="autoZero"/>
        <c:crossBetween val="between"/>
      </c:valAx>
      <c:spPr>
        <a:noFill/>
        <a:ln w="2478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44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9171075409008338"/>
          <c:y val="6.2222048022262756E-2"/>
          <c:w val="0.60404070658226983"/>
          <c:h val="0.905338322762350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explosion val="35"/>
          <c:dPt>
            <c:idx val="1"/>
            <c:spPr>
              <a:solidFill>
                <a:srgbClr val="BF31B5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5EB5D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dLblPos val="bestFit"/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Безвозмездные поступления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123.6</c:v>
                </c:pt>
                <c:pt idx="1">
                  <c:v>6276.8</c:v>
                </c:pt>
                <c:pt idx="2">
                  <c:v>308.7</c:v>
                </c:pt>
                <c:pt idx="3">
                  <c:v>1400</c:v>
                </c:pt>
                <c:pt idx="4">
                  <c:v>1.1000000000000001</c:v>
                </c:pt>
                <c:pt idx="5">
                  <c:v>1439.3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119393409157187E-2"/>
          <c:y val="0.12658715051922867"/>
          <c:w val="0.4581189851268595"/>
          <c:h val="0.83838393244322751"/>
        </c:manualLayout>
      </c:layout>
      <c:txPr>
        <a:bodyPr/>
        <a:lstStyle/>
        <a:p>
          <a:pPr>
            <a:defRPr sz="1100" b="1" cap="all" baseline="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9171075409008338"/>
          <c:y val="6.2222048022262756E-2"/>
          <c:w val="0.60404070658226983"/>
          <c:h val="0.905338322762350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explosion val="35"/>
          <c:dPt>
            <c:idx val="1"/>
            <c:spPr>
              <a:solidFill>
                <a:srgbClr val="BF31B5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5EB5D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dLblPos val="bestFit"/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Безвозмездные поступления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129.1</c:v>
                </c:pt>
                <c:pt idx="1">
                  <c:v>6415.9</c:v>
                </c:pt>
                <c:pt idx="2">
                  <c:v>308.7</c:v>
                </c:pt>
                <c:pt idx="3">
                  <c:v>1400</c:v>
                </c:pt>
                <c:pt idx="4">
                  <c:v>1.2</c:v>
                </c:pt>
                <c:pt idx="5">
                  <c:v>1268.7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119393409157187E-2"/>
          <c:y val="0.12658715051922875"/>
          <c:w val="0.45811898512685972"/>
          <c:h val="0.83838393244322762"/>
        </c:manualLayout>
      </c:layout>
      <c:txPr>
        <a:bodyPr/>
        <a:lstStyle/>
        <a:p>
          <a:pPr>
            <a:defRPr sz="1100" b="1" cap="all" baseline="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9171075409008338"/>
          <c:y val="6.2222048022262756E-2"/>
          <c:w val="0.60404070658226983"/>
          <c:h val="0.905338322762350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explosion val="35"/>
          <c:dPt>
            <c:idx val="1"/>
            <c:spPr>
              <a:solidFill>
                <a:srgbClr val="BF31B5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5EB5D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dLblPos val="bestFit"/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Безвозмездные поступления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137</c:v>
                </c:pt>
                <c:pt idx="1">
                  <c:v>6558.2</c:v>
                </c:pt>
                <c:pt idx="2">
                  <c:v>308.7</c:v>
                </c:pt>
                <c:pt idx="3">
                  <c:v>1400</c:v>
                </c:pt>
                <c:pt idx="4">
                  <c:v>1.3</c:v>
                </c:pt>
                <c:pt idx="5">
                  <c:v>1449.8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119393409157187E-2"/>
          <c:y val="0.12658715051922875"/>
          <c:w val="0.45811898512685972"/>
          <c:h val="0.83838393244322762"/>
        </c:manualLayout>
      </c:layout>
      <c:txPr>
        <a:bodyPr/>
        <a:lstStyle/>
        <a:p>
          <a:pPr>
            <a:defRPr sz="1100" b="1" cap="all" baseline="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7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924969520406123E-2"/>
          <c:y val="3.8870239784922031E-2"/>
          <c:w val="0.89015449751385012"/>
          <c:h val="0.8710095298172885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B050"/>
            </a:solidFill>
            <a:ln w="12390">
              <a:solidFill>
                <a:schemeClr val="tx1"/>
              </a:solidFill>
              <a:prstDash val="solid"/>
            </a:ln>
          </c:spPr>
          <c:dPt>
            <c:idx val="1"/>
            <c:spPr>
              <a:solidFill>
                <a:srgbClr val="00B050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00B050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00B050"/>
              </a:solidFill>
              <a:ln w="1239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4.8547260022066926E-2"/>
                  <c:y val="-3.4061882125504366E-2"/>
                </c:manualLayout>
              </c:layout>
              <c:showVal val="1"/>
            </c:dLbl>
            <c:dLbl>
              <c:idx val="1"/>
              <c:layout>
                <c:manualLayout>
                  <c:x val="2.7951452739977879E-2"/>
                  <c:y val="-7.9477724959510235E-2"/>
                </c:manualLayout>
              </c:layout>
              <c:showVal val="1"/>
            </c:dLbl>
            <c:dLbl>
              <c:idx val="2"/>
              <c:layout>
                <c:manualLayout>
                  <c:x val="1.3240161824200082E-2"/>
                  <c:y val="-9.0831685668011627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7.2665348534409299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</c:dLbls>
          <c:cat>
            <c:numRef>
              <c:f>Sheet1!$B$1:$J$1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Sheet1!$B$2:$J$2</c:f>
              <c:numCache>
                <c:formatCode>General</c:formatCode>
                <c:ptCount val="9"/>
                <c:pt idx="0">
                  <c:v>16902.599999999999</c:v>
                </c:pt>
                <c:pt idx="1">
                  <c:v>14799.5</c:v>
                </c:pt>
                <c:pt idx="2">
                  <c:v>9393.2000000000007</c:v>
                </c:pt>
                <c:pt idx="3">
                  <c:v>7619.3</c:v>
                </c:pt>
                <c:pt idx="4">
                  <c:v>10208.200000000001</c:v>
                </c:pt>
                <c:pt idx="5">
                  <c:v>9244.4</c:v>
                </c:pt>
                <c:pt idx="6">
                  <c:v>9849.5</c:v>
                </c:pt>
                <c:pt idx="7">
                  <c:v>9823.6</c:v>
                </c:pt>
                <c:pt idx="8">
                  <c:v>10155</c:v>
                </c:pt>
              </c:numCache>
            </c:numRef>
          </c:val>
        </c:ser>
        <c:shape val="box"/>
        <c:axId val="107434752"/>
        <c:axId val="107436288"/>
        <c:axId val="0"/>
      </c:bar3DChart>
      <c:catAx>
        <c:axId val="107434752"/>
        <c:scaling>
          <c:orientation val="minMax"/>
        </c:scaling>
        <c:axPos val="b"/>
        <c:numFmt formatCode="General" sourceLinked="1"/>
        <c:majorTickMark val="none"/>
        <c:tickLblPos val="low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61" b="1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07436288"/>
        <c:crosses val="autoZero"/>
        <c:auto val="1"/>
        <c:lblAlgn val="ctr"/>
        <c:lblOffset val="100"/>
        <c:tickLblSkip val="1"/>
        <c:tickMarkSkip val="1"/>
      </c:catAx>
      <c:valAx>
        <c:axId val="107436288"/>
        <c:scaling>
          <c:orientation val="minMax"/>
        </c:scaling>
        <c:axPos val="l"/>
        <c:majorGridlines>
          <c:spPr>
            <a:ln w="3098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none"/>
        <c:tickLblPos val="nextTo"/>
        <c:spPr>
          <a:ln w="3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1" b="1" i="1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ru-RU"/>
          </a:p>
        </c:txPr>
        <c:crossAx val="107434752"/>
        <c:crosses val="autoZero"/>
        <c:crossBetween val="between"/>
      </c:valAx>
      <c:spPr>
        <a:noFill/>
        <a:ln w="2478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244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24"/>
      <c:perspective val="30"/>
    </c:view3D>
    <c:plotArea>
      <c:layout>
        <c:manualLayout>
          <c:layoutTarget val="inner"/>
          <c:xMode val="edge"/>
          <c:yMode val="edge"/>
          <c:x val="0.20259842519685048"/>
          <c:y val="0"/>
          <c:w val="0.61349940128451741"/>
          <c:h val="0.60430389342126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впросы</c:v>
                </c:pt>
                <c:pt idx="1">
                  <c:v>Культура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Физическая культура и спорт</c:v>
                </c:pt>
                <c:pt idx="4">
                  <c:v>Жилищно коммунальное хозяйство</c:v>
                </c:pt>
                <c:pt idx="5">
                  <c:v>Национальная оборона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4403.2</c:v>
                </c:pt>
                <c:pt idx="1">
                  <c:v>3507.8</c:v>
                </c:pt>
                <c:pt idx="2">
                  <c:v>118</c:v>
                </c:pt>
                <c:pt idx="3">
                  <c:v>94</c:v>
                </c:pt>
                <c:pt idx="4">
                  <c:v>1650.7</c:v>
                </c:pt>
                <c:pt idx="5">
                  <c:v>75.8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9357015856888867E-2"/>
          <c:y val="0.51813676720012858"/>
          <c:w val="0.83378980853199836"/>
          <c:h val="0.47818679704748129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55" b="1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24"/>
      <c:perspective val="30"/>
    </c:view3D>
    <c:plotArea>
      <c:layout>
        <c:manualLayout>
          <c:layoutTarget val="inner"/>
          <c:xMode val="edge"/>
          <c:yMode val="edge"/>
          <c:x val="0.20259842519685051"/>
          <c:y val="0"/>
          <c:w val="0.61349940128451763"/>
          <c:h val="0.60430389342126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spPr>
              <a:noFill/>
              <a:ln w="25400">
                <a:noFill/>
              </a:ln>
            </c:sp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впросы</c:v>
                </c:pt>
                <c:pt idx="1">
                  <c:v>Культура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Физическая культура и спорт</c:v>
                </c:pt>
                <c:pt idx="4">
                  <c:v>Жилищно коммунальное хозяйство</c:v>
                </c:pt>
                <c:pt idx="5">
                  <c:v>Национальная оборона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4404.8</c:v>
                </c:pt>
                <c:pt idx="1">
                  <c:v>3445.2</c:v>
                </c:pt>
                <c:pt idx="2">
                  <c:v>115</c:v>
                </c:pt>
                <c:pt idx="3">
                  <c:v>96</c:v>
                </c:pt>
                <c:pt idx="4">
                  <c:v>1686</c:v>
                </c:pt>
                <c:pt idx="5">
                  <c:v>76.599999999999994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9357015856888867E-2"/>
          <c:y val="0.51813676720012858"/>
          <c:w val="0.83378980853199858"/>
          <c:h val="0.47818679704748146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55" b="1" i="1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E96E4-330F-4F47-A117-AD20CF2F1FA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9C009-63EA-4DC6-BBEB-E1E670A2E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b="1" i="1" u="sng" smtClean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0CCBB1-5496-46D8-967E-8B60B669BCBF}" type="slidenum">
              <a:rPr lang="ru-RU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A56C-546F-4146-B776-1DD07FBD3E1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A56C-546F-4146-B776-1DD07FBD3E11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63109-AF86-4257-962D-4096D2315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7772400" cy="1928826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Бюджет</a:t>
            </a:r>
            <a: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5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Шаумяновского</a:t>
            </a:r>
            <a:r>
              <a:rPr lang="ru-RU" sz="35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сельского поселения</a:t>
            </a:r>
            <a: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35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5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Егорлыкского</a:t>
            </a:r>
            <a:r>
              <a:rPr lang="ru-RU" sz="35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района </a:t>
            </a:r>
            <a:r>
              <a:rPr lang="ru-RU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 2018 год и плановый период 2019 и 2020 годов</a:t>
            </a:r>
            <a:endParaRPr lang="ru-RU" sz="35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3929066"/>
            <a:ext cx="5572164" cy="114300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Администрация </a:t>
            </a:r>
            <a:r>
              <a:rPr lang="ru-RU" b="1" dirty="0" err="1" smtClean="0">
                <a:solidFill>
                  <a:schemeClr val="tx1"/>
                </a:solidFill>
              </a:rPr>
              <a:t>Шаумяновского</a:t>
            </a:r>
            <a:r>
              <a:rPr lang="ru-RU" b="1" dirty="0" smtClean="0">
                <a:solidFill>
                  <a:schemeClr val="tx1"/>
                </a:solidFill>
              </a:rPr>
              <a:t> сельского поселения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Расходы  бюджета </a:t>
            </a:r>
            <a:r>
              <a:rPr lang="ru-RU" sz="3200" b="1" dirty="0" err="1" smtClean="0"/>
              <a:t>Шаумяновского</a:t>
            </a:r>
            <a:r>
              <a:rPr lang="ru-RU" sz="3200" b="1" dirty="0" smtClean="0"/>
              <a:t> сельского поселения в </a:t>
            </a:r>
            <a:r>
              <a:rPr lang="ru-RU" sz="3200" b="1" dirty="0" smtClean="0"/>
              <a:t>2018 </a:t>
            </a:r>
            <a:r>
              <a:rPr lang="ru-RU" sz="3200" b="1" dirty="0" smtClean="0"/>
              <a:t>году 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0050" y="1200150"/>
          <a:ext cx="826770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Расходы  бюджета </a:t>
            </a:r>
            <a:r>
              <a:rPr lang="ru-RU" sz="3200" b="1" dirty="0" err="1" smtClean="0"/>
              <a:t>Шаумяновского</a:t>
            </a:r>
            <a:r>
              <a:rPr lang="ru-RU" sz="3200" b="1" dirty="0" smtClean="0"/>
              <a:t> сельского поселения в </a:t>
            </a:r>
            <a:r>
              <a:rPr lang="ru-RU" sz="3200" b="1" dirty="0" smtClean="0"/>
              <a:t>2019 </a:t>
            </a:r>
            <a:r>
              <a:rPr lang="ru-RU" sz="3200" b="1" dirty="0" smtClean="0"/>
              <a:t>году 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0050" y="1200150"/>
          <a:ext cx="826770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Расходы  бюджета </a:t>
            </a:r>
            <a:r>
              <a:rPr lang="ru-RU" sz="3200" b="1" dirty="0" err="1" smtClean="0"/>
              <a:t>Шаумяновского</a:t>
            </a:r>
            <a:r>
              <a:rPr lang="ru-RU" sz="3200" b="1" dirty="0" smtClean="0"/>
              <a:t> сельского поселения в </a:t>
            </a:r>
            <a:r>
              <a:rPr lang="ru-RU" sz="3200" b="1" dirty="0" smtClean="0"/>
              <a:t>2020 </a:t>
            </a:r>
            <a:r>
              <a:rPr lang="ru-RU" sz="3200" b="1" dirty="0" smtClean="0"/>
              <a:t>году 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0050" y="1200150"/>
          <a:ext cx="826770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Arial" charset="0"/>
              </a:rPr>
              <a:t>Расходы на содержание муниципальных бюджетных учреждений </a:t>
            </a:r>
            <a:r>
              <a:rPr lang="ru-RU" sz="2400" dirty="0" smtClean="0">
                <a:latin typeface="Arial" charset="0"/>
              </a:rPr>
              <a:t>культуры* </a:t>
            </a:r>
            <a:endParaRPr lang="ru-RU" sz="2400" dirty="0" smtClean="0">
              <a:latin typeface="Arial" charset="0"/>
            </a:endParaRPr>
          </a:p>
        </p:txBody>
      </p:sp>
      <p:graphicFrame>
        <p:nvGraphicFramePr>
          <p:cNvPr id="4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214282" y="1000108"/>
          <a:ext cx="692948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Содержимое 5" descr="ноты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929454" y="1428736"/>
            <a:ext cx="2143140" cy="2428892"/>
          </a:xfrm>
          <a:blipFill>
            <a:blip r:embed="rId5"/>
            <a:tile tx="0" ty="0" sx="100000" sy="100000" flip="none" algn="tl"/>
          </a:blipFill>
        </p:spPr>
      </p:pic>
      <p:sp>
        <p:nvSpPr>
          <p:cNvPr id="7" name="Прямоугольник 6"/>
          <p:cNvSpPr/>
          <p:nvPr/>
        </p:nvSpPr>
        <p:spPr>
          <a:xfrm>
            <a:off x="6215074" y="4000504"/>
            <a:ext cx="2214578" cy="207170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5429264"/>
            <a:ext cx="4286280" cy="128588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5929330"/>
            <a:ext cx="278608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*- с 01.01.2017г. </a:t>
            </a:r>
            <a:r>
              <a:rPr lang="ru-RU" sz="1200" dirty="0" err="1" smtClean="0">
                <a:solidFill>
                  <a:schemeClr val="tx1"/>
                </a:solidFill>
              </a:rPr>
              <a:t>б</a:t>
            </a:r>
            <a:r>
              <a:rPr lang="ru-RU" sz="1200" dirty="0" err="1" smtClean="0">
                <a:solidFill>
                  <a:schemeClr val="tx1"/>
                </a:solidFill>
              </a:rPr>
              <a:t>ибилиотечное</a:t>
            </a:r>
            <a:r>
              <a:rPr lang="ru-RU" sz="1200" dirty="0" smtClean="0">
                <a:solidFill>
                  <a:schemeClr val="tx1"/>
                </a:solidFill>
              </a:rPr>
              <a:t> обслуживание население хутора передано на районный уровень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Расходы </a:t>
            </a:r>
            <a:r>
              <a:rPr lang="ru-RU" sz="2800" b="1" dirty="0" err="1" smtClean="0"/>
              <a:t>Шаумяновского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сельского поселения в </a:t>
            </a:r>
            <a:r>
              <a:rPr lang="ru-RU" sz="2800" b="1" dirty="0" smtClean="0"/>
              <a:t>2018 </a:t>
            </a:r>
            <a:r>
              <a:rPr lang="ru-RU" sz="2800" b="1" dirty="0" smtClean="0"/>
              <a:t>году в разрезе муниципальных программ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9575" y="1552575"/>
          <a:ext cx="82677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Расходы </a:t>
            </a:r>
            <a:r>
              <a:rPr lang="ru-RU" sz="2800" b="1" dirty="0" err="1" smtClean="0"/>
              <a:t>Шаумяновского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сельского поселения в </a:t>
            </a:r>
            <a:r>
              <a:rPr lang="ru-RU" sz="2800" b="1" dirty="0" smtClean="0"/>
              <a:t>2019 </a:t>
            </a:r>
            <a:r>
              <a:rPr lang="ru-RU" sz="2800" b="1" dirty="0" smtClean="0"/>
              <a:t>году в разрезе муниципальных программ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9575" y="1552575"/>
          <a:ext cx="82677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Расходы </a:t>
            </a:r>
            <a:r>
              <a:rPr lang="ru-RU" sz="2800" b="1" dirty="0" err="1" smtClean="0"/>
              <a:t>Шаумяновского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сельского поселения в </a:t>
            </a:r>
            <a:r>
              <a:rPr lang="ru-RU" sz="2800" b="1" dirty="0" smtClean="0"/>
              <a:t>2020 </a:t>
            </a:r>
            <a:r>
              <a:rPr lang="ru-RU" sz="2800" b="1" dirty="0" smtClean="0"/>
              <a:t>году в разрезе муниципальных программ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9575" y="1552575"/>
          <a:ext cx="82677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1E5E60DE-B851-4AF6-9257-1413936E637F}" type="slidenum">
              <a:rPr lang="en-US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17</a:t>
            </a:fld>
            <a:endParaRPr lang="en-US" sz="1200" dirty="0">
              <a:solidFill>
                <a:schemeClr val="accent1">
                  <a:shade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394" name="Group 34"/>
          <p:cNvGraphicFramePr>
            <a:graphicFrameLocks noGrp="1"/>
          </p:cNvGraphicFramePr>
          <p:nvPr/>
        </p:nvGraphicFramePr>
        <p:xfrm>
          <a:off x="0" y="0"/>
          <a:ext cx="9143999" cy="6405646"/>
        </p:xfrm>
        <a:graphic>
          <a:graphicData uri="http://schemas.openxmlformats.org/drawingml/2006/table">
            <a:tbl>
              <a:tblPr/>
              <a:tblGrid>
                <a:gridCol w="4817807"/>
                <a:gridCol w="1081548"/>
                <a:gridCol w="1081548"/>
                <a:gridCol w="1081548"/>
                <a:gridCol w="1081548"/>
              </a:tblGrid>
              <a:tr h="8175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Основные 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 направления расходования средств</a:t>
                      </a:r>
                      <a:endParaRPr kumimoji="0" lang="ru-RU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onotype Corsiva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 бюджета </a:t>
                      </a:r>
                      <a:r>
                        <a:rPr kumimoji="0" lang="ru-RU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Шаумяновского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тыс</a:t>
                      </a:r>
                      <a:r>
                        <a:rPr kumimoji="0" lang="ru-RU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cs typeface="Times New Roman" pitchFamily="18" charset="0"/>
                        </a:rPr>
                        <a:t> .руб.)</a:t>
                      </a:r>
                      <a:endParaRPr kumimoji="0" lang="ru-RU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2017 г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2018г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Количество жителей поселения на начало года (человек)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1917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1920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1920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1920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доходов бюджета поселения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4,82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4,97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4,96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5,13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поселения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4,81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5,13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5,12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5,29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поселения на  жилищно-коммунального хозяйства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0,95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0,86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0,88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0,90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расходов поселения на культуру 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1,83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1,79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1,94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расходов  поселения на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содержание органов местного самоуправления в расчете на 1 жителя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2,31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2,29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2,29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2,30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534400" y="6400800"/>
            <a:ext cx="457200" cy="36512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D2ADEFCD-C960-43E7-B86B-8E224B615F00}" type="slidenum"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cs typeface="Arial" pitchFamily="34" charset="0"/>
              </a:rPr>
              <a:pPr algn="r">
                <a:defRPr/>
              </a:pPr>
              <a:t>2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0" y="158750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6088" indent="-446088" algn="ctr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</a:t>
            </a:r>
            <a:r>
              <a:rPr lang="ru-RU" sz="2400" b="1" dirty="0" smtClean="0">
                <a:latin typeface="Times New Roman" pitchFamily="18" charset="0"/>
              </a:rPr>
              <a:t>на 2018 год и плановый период 2019 и 2020 годов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93" name="Group 57"/>
          <p:cNvGraphicFramePr>
            <a:graphicFrameLocks noGrp="1"/>
          </p:cNvGraphicFramePr>
          <p:nvPr/>
        </p:nvGraphicFramePr>
        <p:xfrm>
          <a:off x="0" y="838200"/>
          <a:ext cx="9144000" cy="2686740"/>
        </p:xfrm>
        <a:graphic>
          <a:graphicData uri="http://schemas.openxmlformats.org/drawingml/2006/table">
            <a:tbl>
              <a:tblPr/>
              <a:tblGrid>
                <a:gridCol w="3657600"/>
                <a:gridCol w="2057400"/>
                <a:gridCol w="1752600"/>
                <a:gridCol w="1676400"/>
              </a:tblGrid>
              <a:tr h="4064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Доходная часть бюджета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2019 г.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2020 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доходов, всего: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9549,5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9523,6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9855,0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налоговые и неналоговые поступления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8110,2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8254,9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8405,2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безвозмездные поступления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1439,3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1268,7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1449,8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382" name="Group 62"/>
          <p:cNvGraphicFramePr>
            <a:graphicFrameLocks noGrp="1"/>
          </p:cNvGraphicFramePr>
          <p:nvPr/>
        </p:nvGraphicFramePr>
        <p:xfrm>
          <a:off x="0" y="3581400"/>
          <a:ext cx="9144000" cy="1507200"/>
        </p:xfrm>
        <a:graphic>
          <a:graphicData uri="http://schemas.openxmlformats.org/drawingml/2006/table">
            <a:tbl>
              <a:tblPr/>
              <a:tblGrid>
                <a:gridCol w="3625850"/>
                <a:gridCol w="2089150"/>
                <a:gridCol w="1752600"/>
                <a:gridCol w="1676400"/>
              </a:tblGrid>
              <a:tr h="4572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Расходная часть бюджета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объём расходов, всего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9849,5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9823,6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10155,0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исполнения бюджета( дефицит «-»,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«+»)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-300,0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-300,0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-300,0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286676" cy="1162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300" b="1" dirty="0">
                <a:solidFill>
                  <a:srgbClr val="17375E"/>
                </a:solidFill>
              </a:rPr>
              <a:t>Динамика доходов </a:t>
            </a:r>
            <a:br>
              <a:rPr lang="ru-RU" sz="2300" b="1" dirty="0">
                <a:solidFill>
                  <a:srgbClr val="17375E"/>
                </a:solidFill>
              </a:rPr>
            </a:br>
            <a:r>
              <a:rPr lang="ru-RU" sz="2300" b="1" dirty="0">
                <a:solidFill>
                  <a:srgbClr val="17375E"/>
                </a:solidFill>
              </a:rPr>
              <a:t> бюджета </a:t>
            </a:r>
            <a:r>
              <a:rPr lang="ru-RU" sz="2300" b="1" dirty="0" err="1" smtClean="0">
                <a:solidFill>
                  <a:srgbClr val="17375E"/>
                </a:solidFill>
              </a:rPr>
              <a:t>Шаумяновского</a:t>
            </a:r>
            <a:r>
              <a:rPr lang="ru-RU" sz="2300" b="1" dirty="0" smtClean="0">
                <a:solidFill>
                  <a:srgbClr val="17375E"/>
                </a:solidFill>
              </a:rPr>
              <a:t> </a:t>
            </a:r>
            <a:r>
              <a:rPr lang="ru-RU" sz="2300" b="1" dirty="0">
                <a:solidFill>
                  <a:srgbClr val="17375E"/>
                </a:solidFill>
              </a:rPr>
              <a:t>сельского поселения </a:t>
            </a:r>
            <a:r>
              <a:rPr lang="ru-RU" sz="2300" b="1" dirty="0" smtClean="0">
                <a:solidFill>
                  <a:srgbClr val="17375E"/>
                </a:solidFill>
              </a:rPr>
              <a:t>*</a:t>
            </a:r>
            <a: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300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						</a:t>
            </a: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ru-RU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6143644"/>
            <a:ext cx="7897832" cy="566701"/>
          </a:xfrm>
        </p:spPr>
        <p:txBody>
          <a:bodyPr>
            <a:normAutofit fontScale="325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- снижение доходов бюджета обусловлено снижением размера прочих межбюджетных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трансфертов,поступающих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из бюджета Ростовской области на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софинансирования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-7487" y="1071546"/>
          <a:ext cx="8973687" cy="508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1143000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>Динамика поступлений собственных доходов в бюджет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Шаумяновского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сельского </a:t>
            </a:r>
            <a:r>
              <a:rPr lang="ru-RU" sz="2400" b="1" i="1" dirty="0" smtClean="0">
                <a:solidFill>
                  <a:srgbClr val="C00000"/>
                </a:solidFill>
              </a:rPr>
              <a:t>поселения</a:t>
            </a:r>
            <a:r>
              <a:rPr lang="en-US" sz="2400" dirty="0">
                <a:solidFill>
                  <a:srgbClr val="A50021"/>
                </a:solidFill>
              </a:rPr>
              <a:t>		</a:t>
            </a:r>
            <a:r>
              <a:rPr lang="en-US" sz="2400" dirty="0"/>
              <a:t>					</a:t>
            </a:r>
            <a:r>
              <a:rPr lang="ru-RU" sz="1600" b="1" dirty="0">
                <a:solidFill>
                  <a:srgbClr val="254061"/>
                </a:solidFill>
              </a:rPr>
              <a:t>(тыс. рублей)</a:t>
            </a:r>
            <a:endParaRPr lang="ru-RU" sz="1600" dirty="0">
              <a:solidFill>
                <a:srgbClr val="254061"/>
              </a:solidFill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381000" y="714356"/>
          <a:ext cx="8763000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0100" y="6143644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Период с 2012г по 2017г включительно  - отображены фактические данные поступления  собственных доходов поселения.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6263" y="287338"/>
            <a:ext cx="7993062" cy="1081087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Динамика </a:t>
            </a:r>
            <a:r>
              <a:rPr lang="ru-RU" sz="16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безвозмездных поступлений в бюджет </a:t>
            </a:r>
            <a:r>
              <a:rPr lang="ru-RU" sz="1600" b="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Шаумяновского</a:t>
            </a:r>
            <a:r>
              <a:rPr lang="ru-RU" sz="16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сельского </a:t>
            </a:r>
            <a:r>
              <a:rPr lang="ru-RU" sz="1600" b="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поселения</a:t>
            </a:r>
            <a: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600" b="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				(</a:t>
            </a:r>
            <a:r>
              <a:rPr lang="ru-RU" sz="15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  <a:r>
              <a:rPr lang="en-US" sz="15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5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7950" y="1052513"/>
          <a:ext cx="8632825" cy="430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600076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диаграмме представлен уровень безвозмездных поступлений из бюджета Ростовской области по всем  видам дотаций и иных межбюджетных трансфертов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собственных доходов бюджета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Шаумяновского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2018 году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5"/>
          <a:ext cx="8967788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DDDDDD">
                <a:shade val="67500"/>
                <a:satMod val="115000"/>
              </a:srgbClr>
            </a:gs>
            <a:gs pos="100000">
              <a:srgbClr val="DDDDDD">
                <a:shade val="100000"/>
                <a:satMod val="11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собственных доходов бюджета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Шаумяновского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2019 году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5"/>
          <a:ext cx="8967788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rgbClr val="DDDDDD">
                <a:shade val="67500"/>
                <a:satMod val="115000"/>
              </a:srgbClr>
            </a:gs>
            <a:gs pos="100000">
              <a:srgbClr val="DDDDDD">
                <a:shade val="100000"/>
                <a:satMod val="11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собственных доходов бюджета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Шаумяновского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5"/>
          <a:ext cx="8967788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6263" y="287338"/>
            <a:ext cx="7993062" cy="1081087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sz="3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Шаумяновского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тыс.ру</a:t>
            </a:r>
            <a:r>
              <a:rPr lang="ru-RU" sz="1400" b="0" dirty="0"/>
              <a:t>блей</a:t>
            </a:r>
            <a:r>
              <a:rPr lang="en-US" sz="1400" b="0" dirty="0"/>
              <a:t>)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7950" y="1357298"/>
          <a:ext cx="8632825" cy="585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417</Words>
  <Application>Microsoft Office PowerPoint</Application>
  <PresentationFormat>Экран (4:3)</PresentationFormat>
  <Paragraphs>128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Бюджет Шаумяновского сельского поселения Егорлыкского района на 2018 год и плановый период 2019 и 2020 годов</vt:lpstr>
      <vt:lpstr>Слайд 2</vt:lpstr>
      <vt:lpstr>Динамика доходов   бюджета Шаумяновского сельского поселения *          (тыс. рублей)</vt:lpstr>
      <vt:lpstr>Динамика поступлений собственных доходов в бюджет Шаумяновского сельского поселения       (тыс. рублей)</vt:lpstr>
      <vt:lpstr>Динамика безвозмездных поступлений в бюджет Шаумяновского сельского поселения        (тыс.рублей) </vt:lpstr>
      <vt:lpstr>Структура собственных доходов бюджета Шаумяновского сельского поселения в 2018 году</vt:lpstr>
      <vt:lpstr>Структура собственных доходов бюджета Шаумяновского сельского поселения в 2019 году</vt:lpstr>
      <vt:lpstr>Структура собственных доходов бюджета Шаумяновского сельского поселения в 2020 году</vt:lpstr>
      <vt:lpstr>Динамика расходов бюджета Шаумяновского сельского поселения         (тыс.рублей) </vt:lpstr>
      <vt:lpstr>Расходы  бюджета Шаумяновского сельского поселения в 2018 году  </vt:lpstr>
      <vt:lpstr>Расходы  бюджета Шаумяновского сельского поселения в 2019 году  </vt:lpstr>
      <vt:lpstr>Расходы  бюджета Шаумяновского сельского поселения в 2020 году  </vt:lpstr>
      <vt:lpstr>Расходы на содержание муниципальных бюджетных учреждений культуры* </vt:lpstr>
      <vt:lpstr>Расходы Шаумяновского  сельского поселения в 2018 году в разрезе муниципальных программ</vt:lpstr>
      <vt:lpstr>Расходы Шаумяновского  сельского поселения в 2019 году в разрезе муниципальных программ</vt:lpstr>
      <vt:lpstr>Расходы Шаумяновского  сельского поселения в 2020 году в разрезе муниципальных программ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Шаумяновского сельского поселения Егорлыкского района за 2015 год</dc:title>
  <dc:creator>User</dc:creator>
  <cp:lastModifiedBy>User</cp:lastModifiedBy>
  <cp:revision>45</cp:revision>
  <dcterms:created xsi:type="dcterms:W3CDTF">2016-05-20T09:42:30Z</dcterms:created>
  <dcterms:modified xsi:type="dcterms:W3CDTF">2018-01-24T18:13:45Z</dcterms:modified>
</cp:coreProperties>
</file>