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70" r:id="rId8"/>
    <p:sldId id="269" r:id="rId9"/>
    <p:sldId id="263" r:id="rId10"/>
    <p:sldId id="264" r:id="rId11"/>
    <p:sldId id="276" r:id="rId12"/>
    <p:sldId id="277" r:id="rId13"/>
    <p:sldId id="265" r:id="rId14"/>
    <p:sldId id="266" r:id="rId15"/>
    <p:sldId id="274" r:id="rId16"/>
    <p:sldId id="275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1985"/>
    <a:srgbClr val="05EB5D"/>
    <a:srgbClr val="BF3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93" autoAdjust="0"/>
  </p:normalViewPr>
  <p:slideViewPr>
    <p:cSldViewPr>
      <p:cViewPr varScale="1">
        <p:scale>
          <a:sx n="110" d="100"/>
          <a:sy n="110" d="100"/>
        </p:scale>
        <p:origin x="78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9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9912854030501284E-2"/>
          <c:y val="1.8218623481781375E-2"/>
          <c:w val="0.92810457516339873"/>
          <c:h val="0.811740890688260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 бюджета</c:v>
                </c:pt>
              </c:strCache>
            </c:strRef>
          </c:tx>
          <c:spPr>
            <a:solidFill>
              <a:srgbClr val="00B0F0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50800" dist="50800" dir="5400000" algn="ctr" rotWithShape="0">
                <a:srgbClr val="00B0F0"/>
              </a:outerShdw>
            </a:effectLst>
          </c:spPr>
          <c:invertIfNegative val="0"/>
          <c:dLbls>
            <c:dLbl>
              <c:idx val="0"/>
              <c:layout>
                <c:manualLayout>
                  <c:x val="4.4886789565983373E-3"/>
                  <c:y val="0.153841996213016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3184731092136574E-5"/>
                  <c:y val="0.129264729987731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080910889804826E-2"/>
                  <c:y val="-5.4681705062585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0719048926043532E-4"/>
                  <c:y val="-0.10212494059498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321990615451603E-2"/>
                  <c:y val="-3.9937467988114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5.9906201982172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4152488269314513E-3"/>
                  <c:y val="-4.4929651486629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4152488269313483E-3"/>
                  <c:y val="-2.9953100991086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5.6609953077257939E-3"/>
                  <c:y val="-1.49765504955430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10809,5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 b="1" i="1" u="none" strike="noStrike" baseline="0">
                    <a:solidFill>
                      <a:srgbClr val="003366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Sheet1!$B$1:$K$1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15294.4</c:v>
                </c:pt>
                <c:pt idx="1">
                  <c:v>9362.1</c:v>
                </c:pt>
                <c:pt idx="2">
                  <c:v>8360.4</c:v>
                </c:pt>
                <c:pt idx="3">
                  <c:v>9704.7000000000007</c:v>
                </c:pt>
                <c:pt idx="4">
                  <c:v>9249.5</c:v>
                </c:pt>
                <c:pt idx="5">
                  <c:v>10905.5</c:v>
                </c:pt>
                <c:pt idx="6">
                  <c:v>40821</c:v>
                </c:pt>
                <c:pt idx="7">
                  <c:v>10809.5</c:v>
                </c:pt>
                <c:pt idx="8">
                  <c:v>9079.2999999999993</c:v>
                </c:pt>
                <c:pt idx="9">
                  <c:v>9003.4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57853472"/>
        <c:axId val="157855432"/>
        <c:axId val="0"/>
      </c:bar3DChart>
      <c:catAx>
        <c:axId val="15785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75" b="1" i="1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57855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7855432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578534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  <a:sp3d prstMaterial="flat"/>
  </c:spPr>
  <c:txPr>
    <a:bodyPr/>
    <a:lstStyle/>
    <a:p>
      <a:pPr>
        <a:defRPr sz="2150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4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259842519685073"/>
          <c:y val="0"/>
          <c:w val="0.61349940128451863"/>
          <c:h val="0.604303893421264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explosion val="28"/>
            <c:spPr>
              <a:solidFill>
                <a:srgbClr val="00B050"/>
              </a:solidFill>
            </c:spPr>
          </c:dPt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впросы</c:v>
                </c:pt>
                <c:pt idx="1">
                  <c:v>Культура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Физическая культура и спорт</c:v>
                </c:pt>
                <c:pt idx="4">
                  <c:v>Жилищно коммунальное хозяйство</c:v>
                </c:pt>
                <c:pt idx="5">
                  <c:v>Образование</c:v>
                </c:pt>
                <c:pt idx="6">
                  <c:v>Национальная оборона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5049.3</c:v>
                </c:pt>
                <c:pt idx="1">
                  <c:v>2798.3</c:v>
                </c:pt>
                <c:pt idx="2">
                  <c:v>191</c:v>
                </c:pt>
                <c:pt idx="3">
                  <c:v>10</c:v>
                </c:pt>
                <c:pt idx="4">
                  <c:v>1196.4000000000001</c:v>
                </c:pt>
                <c:pt idx="5">
                  <c:v>5</c:v>
                </c:pt>
                <c:pt idx="6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9357015856888867E-2"/>
          <c:y val="0.51813676720012858"/>
          <c:w val="0.83378980853199935"/>
          <c:h val="0.47818679704748218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55" b="1" i="1" u="none" strike="noStrike" baseline="0">
              <a:solidFill>
                <a:srgbClr val="000000"/>
              </a:solidFill>
              <a:latin typeface="Garamond"/>
              <a:ea typeface="Garamond"/>
              <a:cs typeface="Garamond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163934426229511E-2"/>
          <c:y val="6.9264069264069264E-2"/>
          <c:w val="0.59016393442622817"/>
          <c:h val="0.783549783549784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МБУК ШСП "Шаумяновский СДК"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Garamond"/>
                    <a:ea typeface="Garamond"/>
                    <a:cs typeface="Garamond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Sheet1!$B$1:$I$1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1778.1</c:v>
                </c:pt>
                <c:pt idx="1">
                  <c:v>2217.1999999999998</c:v>
                </c:pt>
                <c:pt idx="2">
                  <c:v>2794.4</c:v>
                </c:pt>
                <c:pt idx="3">
                  <c:v>3331.9</c:v>
                </c:pt>
                <c:pt idx="4">
                  <c:v>3402.3</c:v>
                </c:pt>
                <c:pt idx="5">
                  <c:v>3260.8</c:v>
                </c:pt>
                <c:pt idx="6">
                  <c:v>3022.4</c:v>
                </c:pt>
                <c:pt idx="7">
                  <c:v>2798.3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МБУК ШСП "Шаумяновская СБ"</c:v>
                </c:pt>
              </c:strCache>
            </c:strRef>
          </c:tx>
          <c:spPr>
            <a:solidFill>
              <a:srgbClr val="00B05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Garamond"/>
                    <a:ea typeface="Garamond"/>
                    <a:cs typeface="Garamond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Sheet1!$B$1:$I$1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Sheet1!$B$3:$H$3</c:f>
              <c:numCache>
                <c:formatCode>General</c:formatCode>
                <c:ptCount val="7"/>
                <c:pt idx="0">
                  <c:v>390.7</c:v>
                </c:pt>
                <c:pt idx="1">
                  <c:v>455.4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732528"/>
        <c:axId val="203732920"/>
      </c:barChart>
      <c:catAx>
        <c:axId val="20373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ru-RU"/>
          </a:p>
        </c:txPr>
        <c:crossAx val="203732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3732920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ru-RU"/>
          </a:p>
        </c:txPr>
        <c:crossAx val="2037325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820198208063343"/>
          <c:y val="0.28322635425875131"/>
          <c:w val="0.31179801791936695"/>
          <c:h val="0.34504259093589634"/>
        </c:manualLayout>
      </c:layout>
      <c:overlay val="0"/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Garamond"/>
              <a:ea typeface="Garamond"/>
              <a:cs typeface="Garamond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7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794162826420948E-2"/>
          <c:y val="4.9751243781094526E-3"/>
          <c:w val="0.96620583717358177"/>
          <c:h val="0.655788968543112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99FF"/>
            </a:solidFill>
            <a:ln w="25400">
              <a:noFill/>
            </a:ln>
          </c:spPr>
          <c:explosion val="26"/>
          <c:dPt>
            <c:idx val="0"/>
            <c:bubble3D val="0"/>
            <c:explosion val="47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971985"/>
              </a:solidFill>
              <a:ln w="25400">
                <a:noFill/>
              </a:ln>
            </c:spPr>
          </c:dPt>
          <c:dPt>
            <c:idx val="2"/>
            <c:bubble3D val="0"/>
            <c:explosion val="22"/>
            <c:spPr>
              <a:solidFill>
                <a:srgbClr val="0070C0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25400">
                <a:noFill/>
              </a:ln>
            </c:spPr>
          </c:dPt>
          <c:dPt>
            <c:idx val="4"/>
            <c:bubble3D val="0"/>
            <c:spPr>
              <a:solidFill>
                <a:srgbClr val="00B050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4.3010752688172046E-2"/>
                  <c:y val="-3.4825870646766212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97849462365591"/>
                  <c:y val="7.4626865671641764E-3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3701996927803649E-2"/>
                  <c:y val="-6.9651741293532354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288786482334868E-2"/>
                  <c:y val="-7.4626865671641824E-3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072196620583718E-2"/>
                  <c:y val="-4.2664041994750684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897081413210474E-2"/>
                  <c:y val="2.2388059701492533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Развитие культуры</c:v>
                </c:pt>
                <c:pt idx="1">
                  <c:v>Развитие спорта и физической культуры</c:v>
                </c:pt>
                <c:pt idx="2">
                  <c:v>Обеспечение общественного порядка и противодействие преступности</c:v>
                </c:pt>
                <c:pt idx="3">
                  <c:v>Защита населения от ЧС, обеспечение пожарной безопасности и безопасности людей на водных объектах</c:v>
                </c:pt>
                <c:pt idx="4">
                  <c:v>Благоустройство</c:v>
                </c:pt>
                <c:pt idx="5">
                  <c:v>Энергобережение</c:v>
                </c:pt>
                <c:pt idx="6">
                  <c:v>Комфортная среда в поселении</c:v>
                </c:pt>
                <c:pt idx="7">
                  <c:v>Непрограммные расходы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3260.8</c:v>
                </c:pt>
                <c:pt idx="1">
                  <c:v>50</c:v>
                </c:pt>
                <c:pt idx="2" formatCode="0.0">
                  <c:v>20</c:v>
                </c:pt>
                <c:pt idx="3">
                  <c:v>35</c:v>
                </c:pt>
                <c:pt idx="4">
                  <c:v>2357.6</c:v>
                </c:pt>
                <c:pt idx="5">
                  <c:v>500</c:v>
                </c:pt>
                <c:pt idx="6">
                  <c:v>5</c:v>
                </c:pt>
                <c:pt idx="7">
                  <c:v>4916.8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3310023310023314E-3"/>
          <c:y val="0.68631178707224183"/>
          <c:w val="0.9941724941724942"/>
          <c:h val="0.30988593155893601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70" b="0" i="1" u="none" strike="noStrike" baseline="0">
              <a:solidFill>
                <a:srgbClr val="000000"/>
              </a:solidFill>
              <a:latin typeface="Garamond"/>
              <a:ea typeface="Garamond"/>
              <a:cs typeface="Garamond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7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794162826420955E-2"/>
          <c:y val="4.9751243781094526E-3"/>
          <c:w val="0.9662058371735821"/>
          <c:h val="0.65578896854311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99FF"/>
            </a:solidFill>
            <a:ln w="25400">
              <a:noFill/>
            </a:ln>
          </c:spPr>
          <c:explosion val="26"/>
          <c:dPt>
            <c:idx val="0"/>
            <c:bubble3D val="0"/>
            <c:explosion val="47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971985"/>
              </a:solidFill>
              <a:ln w="25400">
                <a:noFill/>
              </a:ln>
            </c:spPr>
          </c:dPt>
          <c:dPt>
            <c:idx val="2"/>
            <c:bubble3D val="0"/>
            <c:explosion val="22"/>
            <c:spPr>
              <a:solidFill>
                <a:srgbClr val="0070C0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25400">
                <a:noFill/>
              </a:ln>
            </c:spPr>
          </c:dPt>
          <c:dPt>
            <c:idx val="4"/>
            <c:bubble3D val="0"/>
            <c:spPr>
              <a:solidFill>
                <a:srgbClr val="00B050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4.3010752688172046E-2"/>
                  <c:y val="-3.4825870646766212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97849462365591"/>
                  <c:y val="7.4626865671641772E-3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3701996927803691E-2"/>
                  <c:y val="-6.9651741293532354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288786482334868E-2"/>
                  <c:y val="-7.4626865671641824E-3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072196620583718E-2"/>
                  <c:y val="-4.2664041994750684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897081413210481E-2"/>
                  <c:y val="2.2388059701492533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Развитие культуры</c:v>
                </c:pt>
                <c:pt idx="1">
                  <c:v>Развитие спорта и физической культуры</c:v>
                </c:pt>
                <c:pt idx="2">
                  <c:v>Обеспечение общественного порядка и противодействие преступности</c:v>
                </c:pt>
                <c:pt idx="3">
                  <c:v>Защита населения от ЧС, обеспечение пожарной безопасности и безопасности людей на водных объектах</c:v>
                </c:pt>
                <c:pt idx="4">
                  <c:v>Благоустройство</c:v>
                </c:pt>
                <c:pt idx="5">
                  <c:v>Эергосбережение</c:v>
                </c:pt>
                <c:pt idx="6">
                  <c:v>Комфортная среда в поселении</c:v>
                </c:pt>
                <c:pt idx="7">
                  <c:v>Непрограммные расходы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3022.4</c:v>
                </c:pt>
                <c:pt idx="1">
                  <c:v>10</c:v>
                </c:pt>
                <c:pt idx="2" formatCode="0.0">
                  <c:v>31</c:v>
                </c:pt>
                <c:pt idx="3">
                  <c:v>105</c:v>
                </c:pt>
                <c:pt idx="4">
                  <c:v>1349.4</c:v>
                </c:pt>
                <c:pt idx="5">
                  <c:v>100</c:v>
                </c:pt>
                <c:pt idx="6">
                  <c:v>5</c:v>
                </c:pt>
                <c:pt idx="7">
                  <c:v>4993.8999999999996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3310023310023314E-3"/>
          <c:y val="0.68631178707224161"/>
          <c:w val="0.9941724941724942"/>
          <c:h val="0.30988593155893607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70" b="0" i="1" u="none" strike="noStrike" baseline="0">
              <a:solidFill>
                <a:srgbClr val="000000"/>
              </a:solidFill>
              <a:latin typeface="Garamond"/>
              <a:ea typeface="Garamond"/>
              <a:cs typeface="Garamond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7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794162826420913E-2"/>
          <c:y val="4.9751243781094526E-3"/>
          <c:w val="0.96620583717358244"/>
          <c:h val="0.655788968543113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99FF"/>
            </a:solidFill>
            <a:ln w="25400">
              <a:noFill/>
            </a:ln>
          </c:spPr>
          <c:explosion val="26"/>
          <c:dPt>
            <c:idx val="0"/>
            <c:bubble3D val="0"/>
            <c:explosion val="47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971985"/>
              </a:solidFill>
              <a:ln w="25400">
                <a:noFill/>
              </a:ln>
            </c:spPr>
          </c:dPt>
          <c:dPt>
            <c:idx val="2"/>
            <c:bubble3D val="0"/>
            <c:explosion val="22"/>
            <c:spPr>
              <a:solidFill>
                <a:srgbClr val="0070C0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25400">
                <a:noFill/>
              </a:ln>
            </c:spPr>
          </c:dPt>
          <c:dPt>
            <c:idx val="4"/>
            <c:bubble3D val="0"/>
            <c:spPr>
              <a:solidFill>
                <a:srgbClr val="00B050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4.3010752688172046E-2"/>
                  <c:y val="-3.4825870646766212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97849462365591"/>
                  <c:y val="7.4626865671641781E-3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3701996927803718E-2"/>
                  <c:y val="-6.9651741293532354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288786482334868E-2"/>
                  <c:y val="-7.4626865671641824E-3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072196620583718E-2"/>
                  <c:y val="-4.2664041994750684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897081413210484E-2"/>
                  <c:y val="2.2388059701492533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Развитие культуры</c:v>
                </c:pt>
                <c:pt idx="1">
                  <c:v>Развитие спорта и физической культуры</c:v>
                </c:pt>
                <c:pt idx="2">
                  <c:v>Обеспечение общественного порядка и противодействие преступности</c:v>
                </c:pt>
                <c:pt idx="3">
                  <c:v>Защита населения от ЧС, обеспечение пожарной безопасности и безопасности людей на водных объектах</c:v>
                </c:pt>
                <c:pt idx="4">
                  <c:v>Благоустройство</c:v>
                </c:pt>
                <c:pt idx="5">
                  <c:v>Энергосбережение</c:v>
                </c:pt>
                <c:pt idx="6">
                  <c:v>Комфортная среда в поселении</c:v>
                </c:pt>
                <c:pt idx="7">
                  <c:v>Непрограммные расходы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2798.3</c:v>
                </c:pt>
                <c:pt idx="1">
                  <c:v>10</c:v>
                </c:pt>
                <c:pt idx="2" formatCode="0.0">
                  <c:v>61</c:v>
                </c:pt>
                <c:pt idx="3">
                  <c:v>130</c:v>
                </c:pt>
                <c:pt idx="4">
                  <c:v>1191.4000000000001</c:v>
                </c:pt>
                <c:pt idx="5">
                  <c:v>0</c:v>
                </c:pt>
                <c:pt idx="6">
                  <c:v>5</c:v>
                </c:pt>
                <c:pt idx="7">
                  <c:v>5142.3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3310023310023314E-3"/>
          <c:y val="0.68631178707224139"/>
          <c:w val="0.9941724941724942"/>
          <c:h val="0.30988593155893612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70" b="0" i="1" u="none" strike="noStrike" baseline="0">
              <a:solidFill>
                <a:srgbClr val="000000"/>
              </a:solidFill>
              <a:latin typeface="Garamond"/>
              <a:ea typeface="Garamond"/>
              <a:cs typeface="Garamond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stack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МБ</c:v>
                </c:pt>
              </c:strCache>
            </c:strRef>
          </c:tx>
          <c:spPr>
            <a:solidFill>
              <a:schemeClr val="accent2"/>
            </a:solidFill>
            <a:ln w="13539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7077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Sheet1!$B$1:$L$2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4781.2</c:v>
                </c:pt>
                <c:pt idx="1">
                  <c:v>4579.2</c:v>
                </c:pt>
                <c:pt idx="2">
                  <c:v>5121.6000000000004</c:v>
                </c:pt>
                <c:pt idx="3">
                  <c:v>8507.9</c:v>
                </c:pt>
                <c:pt idx="4">
                  <c:v>8491.5</c:v>
                </c:pt>
                <c:pt idx="5">
                  <c:v>9069.2000000000007</c:v>
                </c:pt>
                <c:pt idx="6">
                  <c:v>9194.9</c:v>
                </c:pt>
                <c:pt idx="7">
                  <c:v>8984.7999999999993</c:v>
                </c:pt>
                <c:pt idx="8">
                  <c:v>8996.2000000000007</c:v>
                </c:pt>
                <c:pt idx="9">
                  <c:v>8915.2000000000007</c:v>
                </c:pt>
              </c:numCache>
            </c:numRef>
          </c:val>
        </c:ser>
        <c:ser>
          <c:idx val="0"/>
          <c:order val="1"/>
          <c:tx>
            <c:strRef>
              <c:f>Sheet1!$A$4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Sheet1!$B$1:$L$2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57856216"/>
        <c:axId val="157856608"/>
        <c:axId val="0"/>
      </c:bar3DChart>
      <c:catAx>
        <c:axId val="157856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2" b="1" i="1" u="none" strike="noStrike" baseline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57856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7856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26" b="1" i="1" u="none" strike="noStrike" baseline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5785621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19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7051142546246213E-2"/>
          <c:y val="1.6949152542372881E-2"/>
          <c:w val="0.9020674646354736"/>
          <c:h val="0.887005649717514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1"/>
            </a:solidFill>
            <a:ln w="12390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CCFF"/>
              </a:solidFill>
              <a:ln w="12390">
                <a:solidFill>
                  <a:schemeClr val="tx1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00CCFF"/>
              </a:solidFill>
              <a:ln w="12390">
                <a:solidFill>
                  <a:schemeClr val="tx1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00CCFF"/>
              </a:solidFill>
              <a:ln w="12390">
                <a:solidFill>
                  <a:schemeClr val="tx1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00CCFF"/>
              </a:solidFill>
              <a:ln w="1239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4556881823702675E-2"/>
                  <c:y val="-7.9409098123731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167388601885581E-2"/>
                  <c:y val="-7.1654329322344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571148916521093E-2"/>
                  <c:y val="-8.2423675457671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1266530558686905E-2"/>
                  <c:y val="-8.706970769404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78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Sheet1!$B$1:$K$1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12047.5</c:v>
                </c:pt>
                <c:pt idx="1">
                  <c:v>10513.2</c:v>
                </c:pt>
                <c:pt idx="2">
                  <c:v>4782.9000000000005</c:v>
                </c:pt>
                <c:pt idx="3">
                  <c:v>3238.9</c:v>
                </c:pt>
                <c:pt idx="4">
                  <c:v>1196.8</c:v>
                </c:pt>
                <c:pt idx="5">
                  <c:v>487</c:v>
                </c:pt>
                <c:pt idx="6">
                  <c:v>1836.3</c:v>
                </c:pt>
                <c:pt idx="7">
                  <c:v>567.4</c:v>
                </c:pt>
                <c:pt idx="8">
                  <c:v>79.5</c:v>
                </c:pt>
                <c:pt idx="9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201887312"/>
        <c:axId val="201887704"/>
        <c:axId val="0"/>
      </c:bar3DChart>
      <c:catAx>
        <c:axId val="201887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61" b="1" i="1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201887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1887704"/>
        <c:scaling>
          <c:orientation val="minMax"/>
        </c:scaling>
        <c:delete val="0"/>
        <c:axPos val="l"/>
        <c:majorGridlines>
          <c:spPr>
            <a:ln w="3098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1" b="1" i="1" u="none" strike="noStrike" baseline="0">
                <a:solidFill>
                  <a:schemeClr val="accent6">
                    <a:lumMod val="50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201887312"/>
        <c:crosses val="autoZero"/>
        <c:crossBetween val="between"/>
      </c:valAx>
      <c:spPr>
        <a:noFill/>
        <a:ln w="2478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44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71075409008338"/>
          <c:y val="6.2222048022262756E-2"/>
          <c:w val="0.60404070658226983"/>
          <c:h val="0.90533832276234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F0"/>
            </a:solidFill>
          </c:spPr>
          <c:explosion val="41"/>
          <c:dPt>
            <c:idx val="1"/>
            <c:bubble3D val="0"/>
            <c:spPr>
              <a:solidFill>
                <a:srgbClr val="BF31B5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5EB5D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explosion val="39"/>
            <c:spPr>
              <a:solidFill>
                <a:srgbClr val="00B050"/>
              </a:solidFill>
            </c:spPr>
          </c:dPt>
          <c:dLbls>
            <c:spPr>
              <a:noFill/>
              <a:ln w="25400">
                <a:noFill/>
              </a:ln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Штрафы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160.9</c:v>
                </c:pt>
                <c:pt idx="1">
                  <c:v>6452.7</c:v>
                </c:pt>
                <c:pt idx="2">
                  <c:v>433.4</c:v>
                </c:pt>
                <c:pt idx="3">
                  <c:v>1936.7</c:v>
                </c:pt>
                <c:pt idx="4">
                  <c:v>1.1000000000000001</c:v>
                </c:pt>
                <c:pt idx="5">
                  <c:v>0</c:v>
                </c:pt>
                <c:pt idx="6">
                  <c:v>1824.7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1119393409157187E-2"/>
          <c:y val="0.12658715051922884"/>
          <c:w val="0.45811898512686006"/>
          <c:h val="0.83838393244322762"/>
        </c:manualLayout>
      </c:layout>
      <c:overlay val="0"/>
      <c:txPr>
        <a:bodyPr/>
        <a:lstStyle/>
        <a:p>
          <a:pPr>
            <a:defRPr sz="1100" b="1" cap="all" baseline="0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71075409008338"/>
          <c:y val="6.2222048022262756E-2"/>
          <c:w val="0.60404070658226983"/>
          <c:h val="0.905338322762349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F0"/>
            </a:solidFill>
          </c:spPr>
          <c:explosion val="35"/>
          <c:dPt>
            <c:idx val="1"/>
            <c:bubble3D val="0"/>
            <c:spPr>
              <a:solidFill>
                <a:srgbClr val="BF31B5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5EB5D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00B050"/>
              </a:solidFill>
            </c:spPr>
          </c:dPt>
          <c:dLbls>
            <c:spPr>
              <a:noFill/>
              <a:ln w="25400">
                <a:noFill/>
              </a:ln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Штрафы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172.2</c:v>
                </c:pt>
                <c:pt idx="1">
                  <c:v>6452.7</c:v>
                </c:pt>
                <c:pt idx="2">
                  <c:v>433.4</c:v>
                </c:pt>
                <c:pt idx="3">
                  <c:v>1936.7</c:v>
                </c:pt>
                <c:pt idx="4">
                  <c:v>1.2</c:v>
                </c:pt>
                <c:pt idx="5">
                  <c:v>0</c:v>
                </c:pt>
                <c:pt idx="6">
                  <c:v>83.1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1119393409157187E-2"/>
          <c:y val="0.12658715051922889"/>
          <c:w val="0.45811898512686028"/>
          <c:h val="0.83838393244322762"/>
        </c:manualLayout>
      </c:layout>
      <c:overlay val="0"/>
      <c:txPr>
        <a:bodyPr/>
        <a:lstStyle/>
        <a:p>
          <a:pPr>
            <a:defRPr sz="1100" b="1" cap="all" baseline="0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71075409008338"/>
          <c:y val="6.2222048022262756E-2"/>
          <c:w val="0.60404070658226983"/>
          <c:h val="0.905338322762349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</c:spPr>
          <c:explosion val="35"/>
          <c:dPt>
            <c:idx val="1"/>
            <c:bubble3D val="0"/>
            <c:spPr>
              <a:solidFill>
                <a:srgbClr val="BF31B5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5EB5D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00B050"/>
              </a:solidFill>
            </c:spPr>
          </c:dPt>
          <c:dLbls>
            <c:spPr>
              <a:noFill/>
              <a:ln w="25400">
                <a:noFill/>
              </a:ln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179</c:v>
                </c:pt>
                <c:pt idx="1">
                  <c:v>6364.7</c:v>
                </c:pt>
                <c:pt idx="2">
                  <c:v>433.4</c:v>
                </c:pt>
                <c:pt idx="3">
                  <c:v>1936.7</c:v>
                </c:pt>
                <c:pt idx="4">
                  <c:v>1.4</c:v>
                </c:pt>
                <c:pt idx="6">
                  <c:v>88.2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1.1119393409157187E-2"/>
          <c:y val="0.12658715051922889"/>
          <c:w val="0.45811898512686028"/>
          <c:h val="0.83838393244322762"/>
        </c:manualLayout>
      </c:layout>
      <c:overlay val="0"/>
      <c:txPr>
        <a:bodyPr/>
        <a:lstStyle/>
        <a:p>
          <a:pPr>
            <a:defRPr sz="1100" b="1" cap="all" baseline="0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0422920654594526E-2"/>
          <c:y val="3.887031477923459E-2"/>
          <c:w val="0.89015449751385078"/>
          <c:h val="0.8710095298172885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40464,0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11145,2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9616,7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Sheet1!$B$1:$K$1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16902.599999999995</c:v>
                </c:pt>
                <c:pt idx="1">
                  <c:v>14799.5</c:v>
                </c:pt>
                <c:pt idx="2">
                  <c:v>9393.2000000000007</c:v>
                </c:pt>
                <c:pt idx="3">
                  <c:v>7619.3</c:v>
                </c:pt>
                <c:pt idx="4">
                  <c:v>10208.200000000003</c:v>
                </c:pt>
                <c:pt idx="5">
                  <c:v>9244.4</c:v>
                </c:pt>
                <c:pt idx="6">
                  <c:v>10372.9</c:v>
                </c:pt>
                <c:pt idx="7">
                  <c:v>11438.4</c:v>
                </c:pt>
                <c:pt idx="8">
                  <c:v>11864.7</c:v>
                </c:pt>
                <c:pt idx="9">
                  <c:v>12837.2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275568"/>
        <c:axId val="154980808"/>
        <c:axId val="0"/>
      </c:bar3DChart>
      <c:catAx>
        <c:axId val="155275568"/>
        <c:scaling>
          <c:orientation val="minMax"/>
        </c:scaling>
        <c:delete val="0"/>
        <c:axPos val="b"/>
        <c:title>
          <c:layout/>
          <c:overlay val="0"/>
        </c:title>
        <c:numFmt formatCode="General" sourceLinked="1"/>
        <c:majorTickMark val="none"/>
        <c:minorTickMark val="none"/>
        <c:tickLblPos val="low"/>
        <c:spPr>
          <a:ln w="30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61" b="1" i="1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54980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4980808"/>
        <c:scaling>
          <c:orientation val="minMax"/>
        </c:scaling>
        <c:delete val="0"/>
        <c:axPos val="l"/>
        <c:majorGridlines>
          <c:spPr>
            <a:ln w="3098">
              <a:solidFill>
                <a:schemeClr val="tx1"/>
              </a:solidFill>
              <a:prstDash val="solid"/>
            </a:ln>
          </c:spPr>
        </c:majorGridlines>
        <c:title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30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1" b="1" i="1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55275568"/>
        <c:crosses val="autoZero"/>
        <c:crossBetween val="between"/>
      </c:valAx>
      <c:spPr>
        <a:noFill/>
        <a:ln w="2478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44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4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259842519685062"/>
          <c:y val="0"/>
          <c:w val="0.61349940128451819"/>
          <c:h val="0.604303893421264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впросы</c:v>
                </c:pt>
                <c:pt idx="1">
                  <c:v>Культура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Физическая культура и спорт</c:v>
                </c:pt>
                <c:pt idx="4">
                  <c:v>Жилищно коммунальное хозяйство</c:v>
                </c:pt>
                <c:pt idx="5">
                  <c:v>Образование</c:v>
                </c:pt>
                <c:pt idx="6">
                  <c:v>Национальная оборона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4805.3999999999996</c:v>
                </c:pt>
                <c:pt idx="1">
                  <c:v>3260.8</c:v>
                </c:pt>
                <c:pt idx="2">
                  <c:v>55</c:v>
                </c:pt>
                <c:pt idx="3">
                  <c:v>50</c:v>
                </c:pt>
                <c:pt idx="4">
                  <c:v>2862.6</c:v>
                </c:pt>
                <c:pt idx="5">
                  <c:v>30</c:v>
                </c:pt>
                <c:pt idx="6">
                  <c:v>81.400000000000006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9357015856888867E-2"/>
          <c:y val="0.51813676720012858"/>
          <c:w val="0.83378980853199913"/>
          <c:h val="0.47818679704748196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55" b="1" i="1" u="none" strike="noStrike" baseline="0">
              <a:solidFill>
                <a:srgbClr val="000000"/>
              </a:solidFill>
              <a:latin typeface="Garamond"/>
              <a:ea typeface="Garamond"/>
              <a:cs typeface="Garamond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4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259842519685067"/>
          <c:y val="0"/>
          <c:w val="0.61349940128451841"/>
          <c:h val="0.604303893421264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впросы</c:v>
                </c:pt>
                <c:pt idx="1">
                  <c:v>Культура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Физическая культура и спорт</c:v>
                </c:pt>
                <c:pt idx="4">
                  <c:v>Жилищно коммунальное хозяйство</c:v>
                </c:pt>
                <c:pt idx="5">
                  <c:v>Образование</c:v>
                </c:pt>
                <c:pt idx="6">
                  <c:v>Национальная оборона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4906</c:v>
                </c:pt>
                <c:pt idx="1">
                  <c:v>3022.4</c:v>
                </c:pt>
                <c:pt idx="2">
                  <c:v>136</c:v>
                </c:pt>
                <c:pt idx="3">
                  <c:v>10</c:v>
                </c:pt>
                <c:pt idx="4">
                  <c:v>1454.4</c:v>
                </c:pt>
                <c:pt idx="5">
                  <c:v>5</c:v>
                </c:pt>
                <c:pt idx="6">
                  <c:v>82.9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9357015856888867E-2"/>
          <c:y val="0.51813676720012858"/>
          <c:w val="0.83378980853199924"/>
          <c:h val="0.47818679704748207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55" b="1" i="1" u="none" strike="noStrike" baseline="0">
              <a:solidFill>
                <a:srgbClr val="000000"/>
              </a:solidFill>
              <a:latin typeface="Garamond"/>
              <a:ea typeface="Garamond"/>
              <a:cs typeface="Garamond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E96E4-330F-4F47-A117-AD20CF2F1FA4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9C009-63EA-4DC6-BBEB-E1E670A2EC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752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b="1" i="1" u="sng" smtClean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40CCBB1-5496-46D8-967E-8B60B669BCBF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436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9C009-63EA-4DC6-BBEB-E1E670A2EC9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63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4A56C-546F-4146-B776-1DD07FBD3E11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7772400" cy="1928826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Бюджет</a:t>
            </a:r>
            <a:r>
              <a:rPr lang="ru-RU" sz="35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35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3500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Шаумяновского</a:t>
            </a:r>
            <a:r>
              <a:rPr lang="ru-RU" sz="35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сельского поселения</a:t>
            </a:r>
            <a:r>
              <a:rPr lang="ru-RU" sz="35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35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3500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Егорлыкского</a:t>
            </a:r>
            <a:r>
              <a:rPr lang="ru-RU" sz="35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района </a:t>
            </a:r>
            <a:r>
              <a:rPr lang="ru-RU" sz="3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 </a:t>
            </a:r>
            <a:r>
              <a:rPr lang="ru-RU" sz="3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2020 </a:t>
            </a:r>
            <a:r>
              <a:rPr lang="ru-RU" sz="3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год и плановый период </a:t>
            </a:r>
            <a:r>
              <a:rPr lang="ru-RU" sz="3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2021 </a:t>
            </a:r>
            <a:r>
              <a:rPr lang="ru-RU" sz="3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и </a:t>
            </a:r>
            <a:r>
              <a:rPr lang="ru-RU" sz="3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2022 </a:t>
            </a:r>
            <a:r>
              <a:rPr lang="ru-RU" sz="3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годов</a:t>
            </a:r>
            <a:br>
              <a:rPr lang="ru-RU" sz="3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endParaRPr lang="ru-RU" sz="35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3929066"/>
            <a:ext cx="5572164" cy="114300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Администрация </a:t>
            </a:r>
            <a:r>
              <a:rPr lang="ru-RU" b="1" dirty="0" err="1" smtClean="0">
                <a:solidFill>
                  <a:schemeClr val="tx1"/>
                </a:solidFill>
              </a:rPr>
              <a:t>Шаумяновского</a:t>
            </a:r>
            <a:r>
              <a:rPr lang="ru-RU" b="1" dirty="0" smtClean="0">
                <a:solidFill>
                  <a:schemeClr val="tx1"/>
                </a:solidFill>
              </a:rPr>
              <a:t> сельского поселения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Расходы  бюджета </a:t>
            </a:r>
            <a:r>
              <a:rPr lang="ru-RU" sz="3200" b="1" dirty="0" err="1" smtClean="0"/>
              <a:t>Шаумяновского</a:t>
            </a:r>
            <a:r>
              <a:rPr lang="ru-RU" sz="3200" b="1" dirty="0" smtClean="0"/>
              <a:t> сельского поселения в </a:t>
            </a:r>
            <a:r>
              <a:rPr lang="ru-RU" sz="3200" b="1" dirty="0" smtClean="0"/>
              <a:t>2020 </a:t>
            </a:r>
            <a:r>
              <a:rPr lang="ru-RU" sz="3200" b="1" dirty="0" smtClean="0"/>
              <a:t>году 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166465"/>
              </p:ext>
            </p:extLst>
          </p:nvPr>
        </p:nvGraphicFramePr>
        <p:xfrm>
          <a:off x="400050" y="1200150"/>
          <a:ext cx="8267700" cy="52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Расходы  бюджета </a:t>
            </a:r>
            <a:r>
              <a:rPr lang="ru-RU" sz="3200" b="1" dirty="0" err="1" smtClean="0"/>
              <a:t>Шаумяновского</a:t>
            </a:r>
            <a:r>
              <a:rPr lang="ru-RU" sz="3200" b="1" dirty="0" smtClean="0"/>
              <a:t> сельского поселения в </a:t>
            </a:r>
            <a:r>
              <a:rPr lang="ru-RU" sz="3200" b="1" dirty="0" smtClean="0"/>
              <a:t>2021 году  </a:t>
            </a:r>
            <a:endParaRPr lang="ru-RU" sz="3200" b="1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616212"/>
              </p:ext>
            </p:extLst>
          </p:nvPr>
        </p:nvGraphicFramePr>
        <p:xfrm>
          <a:off x="400050" y="1200150"/>
          <a:ext cx="8267700" cy="52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Расходы  бюджета </a:t>
            </a:r>
            <a:r>
              <a:rPr lang="ru-RU" sz="3200" b="1" dirty="0" err="1" smtClean="0"/>
              <a:t>Шаумяновского</a:t>
            </a:r>
            <a:r>
              <a:rPr lang="ru-RU" sz="3200" b="1" dirty="0" smtClean="0"/>
              <a:t> сельского поселения в </a:t>
            </a:r>
            <a:r>
              <a:rPr lang="ru-RU" sz="3200" b="1" dirty="0" smtClean="0"/>
              <a:t>2022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году 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592281"/>
              </p:ext>
            </p:extLst>
          </p:nvPr>
        </p:nvGraphicFramePr>
        <p:xfrm>
          <a:off x="400050" y="1200150"/>
          <a:ext cx="8267700" cy="52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Arial" charset="0"/>
              </a:rPr>
              <a:t>Расходы на содержание муниципальных бюджетных учреждений культуры* </a:t>
            </a:r>
          </a:p>
        </p:txBody>
      </p:sp>
      <p:graphicFrame>
        <p:nvGraphicFramePr>
          <p:cNvPr id="4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03435580"/>
              </p:ext>
            </p:extLst>
          </p:nvPr>
        </p:nvGraphicFramePr>
        <p:xfrm>
          <a:off x="214282" y="1000108"/>
          <a:ext cx="692948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Содержимое 5" descr="ноты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929454" y="1428736"/>
            <a:ext cx="2143140" cy="2428892"/>
          </a:xfrm>
          <a:blipFill>
            <a:blip r:embed="rId5"/>
            <a:tile tx="0" ty="0" sx="100000" sy="100000" flip="none" algn="tl"/>
          </a:blipFill>
        </p:spPr>
      </p:pic>
      <p:sp>
        <p:nvSpPr>
          <p:cNvPr id="7" name="Прямоугольник 6"/>
          <p:cNvSpPr/>
          <p:nvPr/>
        </p:nvSpPr>
        <p:spPr>
          <a:xfrm>
            <a:off x="6215074" y="4000504"/>
            <a:ext cx="2214578" cy="207170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5429264"/>
            <a:ext cx="4286280" cy="1285884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5929330"/>
            <a:ext cx="278608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*- с 01.01.2017г. </a:t>
            </a:r>
            <a:r>
              <a:rPr lang="ru-RU" sz="1200" dirty="0" err="1" smtClean="0">
                <a:solidFill>
                  <a:schemeClr val="tx1"/>
                </a:solidFill>
              </a:rPr>
              <a:t>бибилиотечное</a:t>
            </a:r>
            <a:r>
              <a:rPr lang="ru-RU" sz="1200" dirty="0" smtClean="0">
                <a:solidFill>
                  <a:schemeClr val="tx1"/>
                </a:solidFill>
              </a:rPr>
              <a:t> обслуживание население хутора передано на районный уровень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Расходы </a:t>
            </a:r>
            <a:r>
              <a:rPr lang="ru-RU" sz="2800" b="1" dirty="0" err="1" smtClean="0"/>
              <a:t>Шаумяновского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сельского поселения в </a:t>
            </a:r>
            <a:r>
              <a:rPr lang="ru-RU" sz="2800" b="1" dirty="0" smtClean="0"/>
              <a:t>2020 </a:t>
            </a:r>
            <a:r>
              <a:rPr lang="ru-RU" sz="2800" b="1" dirty="0" smtClean="0"/>
              <a:t>году в разрезе муниципальных программ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127897"/>
              </p:ext>
            </p:extLst>
          </p:nvPr>
        </p:nvGraphicFramePr>
        <p:xfrm>
          <a:off x="409575" y="1552575"/>
          <a:ext cx="82677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Расходы </a:t>
            </a:r>
            <a:r>
              <a:rPr lang="ru-RU" sz="2800" b="1" dirty="0" err="1" smtClean="0"/>
              <a:t>Шаумяновского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сельского поселения в </a:t>
            </a:r>
            <a:r>
              <a:rPr lang="ru-RU" sz="2800" b="1" dirty="0" smtClean="0"/>
              <a:t>2021 </a:t>
            </a:r>
            <a:r>
              <a:rPr lang="ru-RU" sz="2800" b="1" dirty="0" smtClean="0"/>
              <a:t>году в разрезе муниципальных программ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665531"/>
              </p:ext>
            </p:extLst>
          </p:nvPr>
        </p:nvGraphicFramePr>
        <p:xfrm>
          <a:off x="409575" y="1552575"/>
          <a:ext cx="82677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Расходы </a:t>
            </a:r>
            <a:r>
              <a:rPr lang="ru-RU" sz="2800" b="1" dirty="0" err="1" smtClean="0"/>
              <a:t>Шаумяновского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сельского поселения в </a:t>
            </a:r>
            <a:r>
              <a:rPr lang="ru-RU" sz="2800" b="1" dirty="0" smtClean="0"/>
              <a:t>2022 </a:t>
            </a:r>
            <a:r>
              <a:rPr lang="ru-RU" sz="2800" b="1" dirty="0" smtClean="0"/>
              <a:t>году в разрезе муниципальных программ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110061"/>
              </p:ext>
            </p:extLst>
          </p:nvPr>
        </p:nvGraphicFramePr>
        <p:xfrm>
          <a:off x="409575" y="1552575"/>
          <a:ext cx="82677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1E5E60DE-B851-4AF6-9257-1413936E637F}" type="slidenum">
              <a:rPr lang="en-US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17</a:t>
            </a:fld>
            <a:endParaRPr lang="en-US" sz="1200" dirty="0">
              <a:solidFill>
                <a:schemeClr val="accent1">
                  <a:shade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39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602899"/>
              </p:ext>
            </p:extLst>
          </p:nvPr>
        </p:nvGraphicFramePr>
        <p:xfrm>
          <a:off x="0" y="0"/>
          <a:ext cx="9143999" cy="6428043"/>
        </p:xfrm>
        <a:graphic>
          <a:graphicData uri="http://schemas.openxmlformats.org/drawingml/2006/table">
            <a:tbl>
              <a:tblPr/>
              <a:tblGrid>
                <a:gridCol w="4817807"/>
                <a:gridCol w="1081548"/>
                <a:gridCol w="1081548"/>
                <a:gridCol w="1081548"/>
                <a:gridCol w="1081548"/>
              </a:tblGrid>
              <a:tr h="81756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Основные  направления расходования средств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 бюджета </a:t>
                      </a:r>
                      <a:r>
                        <a:rPr kumimoji="0" lang="ru-RU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Шаумяновского</a:t>
                      </a: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 сельского поселения (</a:t>
                      </a:r>
                      <a:r>
                        <a:rPr kumimoji="0" lang="ru-RU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тыс</a:t>
                      </a: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 .руб.)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8392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8392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83920"/>
                      </a:srgbClr>
                    </a:solidFill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(ожидаемое)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2020г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2021г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2022г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Количество жителей поселения на начало года (человек)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1955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1970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1970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1970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доходов бюджета поселения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20,88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5,31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5,38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5,87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 поселения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20,69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5,80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5,89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6,42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расходов поселения на  жилищно-коммунального хозяйства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16,41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0,73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расходов поселения на культуру 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1,74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1,65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1,53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расходов  поселения на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содержание органов местного самоуправления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2,41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2,27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2,22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2,24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534400" y="6400800"/>
            <a:ext cx="457200" cy="36512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D2ADEFCD-C960-43E7-B86B-8E224B615F00}" type="slidenum"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pPr algn="r">
                <a:defRPr/>
              </a:pPr>
              <a:t>2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0" y="158750"/>
            <a:ext cx="914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6088" indent="-446088" algn="ctr">
              <a:lnSpc>
                <a:spcPct val="8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показатели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 smtClean="0">
                <a:latin typeface="Times New Roman" pitchFamily="18" charset="0"/>
              </a:rPr>
              <a:t>на </a:t>
            </a:r>
            <a:r>
              <a:rPr lang="ru-RU" sz="2400" b="1" dirty="0" smtClean="0">
                <a:latin typeface="Times New Roman" pitchFamily="18" charset="0"/>
              </a:rPr>
              <a:t>2020 </a:t>
            </a:r>
            <a:r>
              <a:rPr lang="ru-RU" sz="2400" b="1" dirty="0" smtClean="0">
                <a:latin typeface="Times New Roman" pitchFamily="18" charset="0"/>
              </a:rPr>
              <a:t>год</a:t>
            </a:r>
          </a:p>
          <a:p>
            <a:pPr marL="446088" indent="-446088" algn="ctr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</a:rPr>
              <a:t> и плановый период </a:t>
            </a:r>
            <a:r>
              <a:rPr lang="ru-RU" sz="2400" b="1" dirty="0" smtClean="0">
                <a:latin typeface="Times New Roman" pitchFamily="18" charset="0"/>
              </a:rPr>
              <a:t>2021 </a:t>
            </a:r>
            <a:r>
              <a:rPr lang="ru-RU" sz="2400" b="1" dirty="0" smtClean="0">
                <a:latin typeface="Times New Roman" pitchFamily="18" charset="0"/>
              </a:rPr>
              <a:t>и </a:t>
            </a:r>
            <a:r>
              <a:rPr lang="ru-RU" sz="2400" b="1" dirty="0" smtClean="0">
                <a:latin typeface="Times New Roman" pitchFamily="18" charset="0"/>
              </a:rPr>
              <a:t>2022 </a:t>
            </a:r>
            <a:r>
              <a:rPr lang="ru-RU" sz="2400" b="1" dirty="0" smtClean="0">
                <a:latin typeface="Times New Roman" pitchFamily="18" charset="0"/>
              </a:rPr>
              <a:t>годов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93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616918"/>
              </p:ext>
            </p:extLst>
          </p:nvPr>
        </p:nvGraphicFramePr>
        <p:xfrm>
          <a:off x="0" y="838200"/>
          <a:ext cx="9144000" cy="2686740"/>
        </p:xfrm>
        <a:graphic>
          <a:graphicData uri="http://schemas.openxmlformats.org/drawingml/2006/table">
            <a:tbl>
              <a:tblPr/>
              <a:tblGrid>
                <a:gridCol w="3657600"/>
                <a:gridCol w="2057400"/>
                <a:gridCol w="1752600"/>
                <a:gridCol w="1676400"/>
              </a:tblGrid>
              <a:tr h="4064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Доходная часть бюджета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8392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доходов, всего: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10809,5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9079,3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9003,4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 налоговые и неналоговые поступления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8984,8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8996,2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8915,2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 безвозмездные поступления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1824,7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382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677168"/>
              </p:ext>
            </p:extLst>
          </p:nvPr>
        </p:nvGraphicFramePr>
        <p:xfrm>
          <a:off x="0" y="3581400"/>
          <a:ext cx="9144000" cy="1507200"/>
        </p:xfrm>
        <a:graphic>
          <a:graphicData uri="http://schemas.openxmlformats.org/drawingml/2006/table">
            <a:tbl>
              <a:tblPr/>
              <a:tblGrid>
                <a:gridCol w="3625850"/>
                <a:gridCol w="2089150"/>
                <a:gridCol w="1752600"/>
                <a:gridCol w="1676400"/>
              </a:tblGrid>
              <a:tr h="4572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Расходная часть бюджета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объём расходов, всего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11145,2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9616,7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9338,0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 исполнения бюджета( дефицит «-»,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«+»)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-335,7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-537,4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-334,6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86808" cy="78581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300" b="1" dirty="0">
                <a:solidFill>
                  <a:srgbClr val="17375E"/>
                </a:solidFill>
              </a:rPr>
              <a:t>Динамика доходов </a:t>
            </a:r>
            <a:br>
              <a:rPr lang="ru-RU" sz="2300" b="1" dirty="0">
                <a:solidFill>
                  <a:srgbClr val="17375E"/>
                </a:solidFill>
              </a:rPr>
            </a:br>
            <a:r>
              <a:rPr lang="ru-RU" sz="2300" b="1" dirty="0">
                <a:solidFill>
                  <a:srgbClr val="17375E"/>
                </a:solidFill>
              </a:rPr>
              <a:t> бюджета </a:t>
            </a:r>
            <a:r>
              <a:rPr lang="ru-RU" sz="2300" b="1" dirty="0" err="1" smtClean="0">
                <a:solidFill>
                  <a:srgbClr val="17375E"/>
                </a:solidFill>
              </a:rPr>
              <a:t>Шаумяновского</a:t>
            </a:r>
            <a:r>
              <a:rPr lang="ru-RU" sz="2300" b="1" dirty="0" smtClean="0">
                <a:solidFill>
                  <a:srgbClr val="17375E"/>
                </a:solidFill>
              </a:rPr>
              <a:t> </a:t>
            </a:r>
            <a:r>
              <a:rPr lang="ru-RU" sz="2300" b="1" dirty="0">
                <a:solidFill>
                  <a:srgbClr val="17375E"/>
                </a:solidFill>
              </a:rPr>
              <a:t>сельского поселения </a:t>
            </a:r>
            <a:r>
              <a:rPr lang="ru-RU" sz="20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тыс. рублей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ru-RU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863136"/>
              </p:ext>
            </p:extLst>
          </p:nvPr>
        </p:nvGraphicFramePr>
        <p:xfrm>
          <a:off x="-7487" y="1071546"/>
          <a:ext cx="8973687" cy="5087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0"/>
            <a:ext cx="8229600" cy="1143000"/>
          </a:xfrm>
        </p:spPr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ru-RU" sz="2400" b="1" i="1" dirty="0">
                <a:solidFill>
                  <a:srgbClr val="C00000"/>
                </a:solidFill>
              </a:rPr>
              <a:t>Динамика поступлений собственных доходов в бюджет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Шаумяновского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>
                <a:solidFill>
                  <a:srgbClr val="C00000"/>
                </a:solidFill>
              </a:rPr>
              <a:t>сельского </a:t>
            </a:r>
            <a:r>
              <a:rPr lang="ru-RU" sz="2400" b="1" i="1" dirty="0" smtClean="0">
                <a:solidFill>
                  <a:srgbClr val="C00000"/>
                </a:solidFill>
              </a:rPr>
              <a:t>поселения</a:t>
            </a:r>
            <a:r>
              <a:rPr lang="en-US" sz="2400" dirty="0">
                <a:solidFill>
                  <a:srgbClr val="A50021"/>
                </a:solidFill>
              </a:rPr>
              <a:t>		</a:t>
            </a:r>
            <a:r>
              <a:rPr lang="en-US" sz="2400" dirty="0"/>
              <a:t>					</a:t>
            </a:r>
            <a:r>
              <a:rPr lang="ru-RU" sz="1600" b="1" dirty="0">
                <a:solidFill>
                  <a:srgbClr val="254061"/>
                </a:solidFill>
              </a:rPr>
              <a:t>(тыс. рублей)</a:t>
            </a:r>
            <a:endParaRPr lang="ru-RU" sz="1600" dirty="0">
              <a:solidFill>
                <a:srgbClr val="254061"/>
              </a:solidFill>
            </a:endParaRP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501269"/>
              </p:ext>
            </p:extLst>
          </p:nvPr>
        </p:nvGraphicFramePr>
        <p:xfrm>
          <a:off x="381000" y="714356"/>
          <a:ext cx="8763000" cy="520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0100" y="6143644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Период с </a:t>
            </a:r>
            <a:r>
              <a:rPr lang="ru-RU" dirty="0" smtClean="0"/>
              <a:t>2013г </a:t>
            </a:r>
            <a:r>
              <a:rPr lang="ru-RU" dirty="0" smtClean="0"/>
              <a:t>по </a:t>
            </a:r>
            <a:r>
              <a:rPr lang="ru-RU" dirty="0" smtClean="0"/>
              <a:t>2019г </a:t>
            </a:r>
            <a:r>
              <a:rPr lang="ru-RU" dirty="0" smtClean="0"/>
              <a:t>включительно  - отображены фактические данные поступления  собственных доходов поселения.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6263" y="287338"/>
            <a:ext cx="7993062" cy="1081087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16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Динамика </a:t>
            </a:r>
            <a:r>
              <a:rPr lang="ru-RU" sz="16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безвозмездных поступлений в бюджет </a:t>
            </a:r>
            <a:r>
              <a:rPr lang="ru-RU" sz="1600" b="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Шаумяновского</a:t>
            </a:r>
            <a:r>
              <a:rPr lang="ru-RU" sz="16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16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сельского </a:t>
            </a:r>
            <a:r>
              <a:rPr lang="ru-RU" sz="16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поселения</a:t>
            </a:r>
            <a:r>
              <a:rPr lang="ru-RU" sz="16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16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				(</a:t>
            </a:r>
            <a:r>
              <a:rPr lang="ru-RU" sz="15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тыс.рублей</a:t>
            </a:r>
            <a:r>
              <a:rPr lang="en-US" sz="15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1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7950" y="1052513"/>
          <a:ext cx="8632825" cy="4305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5286388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диаграмме представлен уровень безвозмездных поступлений из бюджета Ростовской области по всем  видам дотаций и иных межбюджетных трансфертов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собственных доходов бюджета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Шаумяновского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426180"/>
              </p:ext>
            </p:extLst>
          </p:nvPr>
        </p:nvGraphicFramePr>
        <p:xfrm>
          <a:off x="0" y="1142984"/>
          <a:ext cx="8967788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DDDDDD">
                <a:shade val="67500"/>
                <a:satMod val="115000"/>
              </a:srgbClr>
            </a:gs>
            <a:gs pos="100000">
              <a:srgbClr val="DDDDDD">
                <a:shade val="100000"/>
                <a:satMod val="11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собственных доходов бюджета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Шаумяновского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80399"/>
              </p:ext>
            </p:extLst>
          </p:nvPr>
        </p:nvGraphicFramePr>
        <p:xfrm>
          <a:off x="0" y="1142985"/>
          <a:ext cx="8967788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rgbClr val="DDDDDD">
                <a:shade val="67500"/>
                <a:satMod val="115000"/>
              </a:srgbClr>
            </a:gs>
            <a:gs pos="100000">
              <a:srgbClr val="DDDDDD">
                <a:shade val="100000"/>
                <a:satMod val="11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собственных доходов бюджета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Шаумяновского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043460"/>
              </p:ext>
            </p:extLst>
          </p:nvPr>
        </p:nvGraphicFramePr>
        <p:xfrm>
          <a:off x="0" y="1142985"/>
          <a:ext cx="8967788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6263" y="287338"/>
            <a:ext cx="7993062" cy="1081087"/>
          </a:xfrm>
        </p:spPr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ru-RU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расходов бюджета </a:t>
            </a:r>
            <a:r>
              <a:rPr lang="ru-RU" sz="31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Шаумяновского</a:t>
            </a:r>
            <a: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r>
              <a:rPr lang="ru-RU" sz="20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тыс.ру</a:t>
            </a:r>
            <a:r>
              <a:rPr lang="ru-RU" sz="1400" b="0" dirty="0"/>
              <a:t>блей</a:t>
            </a:r>
            <a:r>
              <a:rPr lang="en-US" sz="1400" b="0" dirty="0"/>
              <a:t>)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892750"/>
              </p:ext>
            </p:extLst>
          </p:nvPr>
        </p:nvGraphicFramePr>
        <p:xfrm>
          <a:off x="107950" y="1357298"/>
          <a:ext cx="8632825" cy="5857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390</Words>
  <Application>Microsoft Office PowerPoint</Application>
  <PresentationFormat>Экран (4:3)</PresentationFormat>
  <Paragraphs>132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</vt:lpstr>
      <vt:lpstr>Garamond</vt:lpstr>
      <vt:lpstr>Monotype Corsiva</vt:lpstr>
      <vt:lpstr>Times New Roman</vt:lpstr>
      <vt:lpstr>Verdana</vt:lpstr>
      <vt:lpstr>Тема Office</vt:lpstr>
      <vt:lpstr>Бюджет Шаумяновского сельского поселения Егорлыкского района на 2020 год и плановый период 2021 и 2022 годов </vt:lpstr>
      <vt:lpstr>Презентация PowerPoint</vt:lpstr>
      <vt:lpstr>Динамика доходов   бюджета Шаумяновского сельского поселения  (тыс. рублей)</vt:lpstr>
      <vt:lpstr>Динамика поступлений собственных доходов в бюджет Шаумяновского сельского поселения       (тыс. рублей)</vt:lpstr>
      <vt:lpstr>Динамика безвозмездных поступлений в бюджет Шаумяновского сельского поселения        (тыс.рублей) </vt:lpstr>
      <vt:lpstr>Структура собственных доходов бюджета Шаумяновского сельского поселения в 2020 году</vt:lpstr>
      <vt:lpstr>Структура собственных доходов бюджета Шаумяновского сельского поселения в 2021 году</vt:lpstr>
      <vt:lpstr>Структура собственных доходов бюджета Шаумяновского сельского поселения в 2022 году</vt:lpstr>
      <vt:lpstr>Динамика расходов бюджета Шаумяновского сельского поселения         (тыс.рублей) </vt:lpstr>
      <vt:lpstr>Расходы  бюджета Шаумяновского сельского поселения в 2020 году  </vt:lpstr>
      <vt:lpstr>Расходы  бюджета Шаумяновского сельского поселения в 2021 году  </vt:lpstr>
      <vt:lpstr>Расходы  бюджета Шаумяновского сельского поселения в 2022  году  </vt:lpstr>
      <vt:lpstr>Расходы на содержание муниципальных бюджетных учреждений культуры* </vt:lpstr>
      <vt:lpstr>Расходы Шаумяновского  сельского поселения в 2020 году в разрезе муниципальных программ</vt:lpstr>
      <vt:lpstr>Расходы Шаумяновского  сельского поселения в 2021 году в разрезе муниципальных программ</vt:lpstr>
      <vt:lpstr>Расходы Шаумяновского  сельского поселения в 2022 году в разрезе муниципальных программ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Шаумяновского сельского поселения Егорлыкского района за 2015 год</dc:title>
  <dc:creator>User</dc:creator>
  <cp:lastModifiedBy>AdminSHSP</cp:lastModifiedBy>
  <cp:revision>69</cp:revision>
  <dcterms:created xsi:type="dcterms:W3CDTF">2016-05-20T09:42:30Z</dcterms:created>
  <dcterms:modified xsi:type="dcterms:W3CDTF">2020-07-31T07:03:06Z</dcterms:modified>
</cp:coreProperties>
</file>