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49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9912854030501131E-2"/>
          <c:y val="1.8218623481781375E-2"/>
          <c:w val="0.92810457516339873"/>
          <c:h val="0.8117408906882596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доходы бюджета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4.4886789565983303E-3"/>
                  <c:y val="0.15384199621301609"/>
                </c:manualLayout>
              </c:layout>
              <c:showVal val="1"/>
            </c:dLbl>
            <c:dLbl>
              <c:idx val="1"/>
              <c:layout>
                <c:manualLayout>
                  <c:x val="-6.3184731092136371E-5"/>
                  <c:y val="0.12926472998773181"/>
                </c:manualLayout>
              </c:layout>
              <c:showVal val="1"/>
            </c:dLbl>
            <c:dLbl>
              <c:idx val="2"/>
              <c:layout>
                <c:manualLayout>
                  <c:x val="4.5894179282161282E-3"/>
                  <c:y val="0.16996655237055985"/>
                </c:manualLayout>
              </c:layout>
              <c:showVal val="1"/>
            </c:dLbl>
            <c:dLbl>
              <c:idx val="3"/>
              <c:layout>
                <c:manualLayout>
                  <c:x val="-6.6690536453968144E-3"/>
                  <c:y val="0.14998032607999207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50" b="1" i="1" u="none" strike="noStrike" baseline="0">
                    <a:solidFill>
                      <a:srgbClr val="003366"/>
                    </a:solidFill>
                    <a:latin typeface="Verdana"/>
                    <a:ea typeface="Verdana"/>
                    <a:cs typeface="Verdana"/>
                  </a:defRPr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15812.7</c:v>
                </c:pt>
                <c:pt idx="1">
                  <c:v>15294.4</c:v>
                </c:pt>
                <c:pt idx="2">
                  <c:v>9362.1</c:v>
                </c:pt>
                <c:pt idx="3">
                  <c:v>8360.4</c:v>
                </c:pt>
              </c:numCache>
            </c:numRef>
          </c:val>
        </c:ser>
        <c:gapDepth val="0"/>
        <c:shape val="box"/>
        <c:axId val="83536512"/>
        <c:axId val="81928576"/>
        <c:axId val="0"/>
      </c:bar3DChart>
      <c:catAx>
        <c:axId val="83536512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75" b="1" i="1" u="none" strike="noStrike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1928576"/>
        <c:crosses val="autoZero"/>
        <c:auto val="1"/>
        <c:lblAlgn val="ctr"/>
        <c:lblOffset val="100"/>
        <c:tickLblSkip val="1"/>
        <c:tickMarkSkip val="1"/>
      </c:catAx>
      <c:valAx>
        <c:axId val="81928576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35365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150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2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stacked"/>
        <c:ser>
          <c:idx val="1"/>
          <c:order val="0"/>
          <c:tx>
            <c:strRef>
              <c:f>Sheet1!$A$3</c:f>
              <c:strCache>
                <c:ptCount val="1"/>
                <c:pt idx="0">
                  <c:v>МБ</c:v>
                </c:pt>
              </c:strCache>
            </c:strRef>
          </c:tx>
          <c:spPr>
            <a:solidFill>
              <a:schemeClr val="accent2"/>
            </a:solidFill>
            <a:ln w="13539">
              <a:solidFill>
                <a:schemeClr val="tx1"/>
              </a:solidFill>
              <a:prstDash val="solid"/>
            </a:ln>
          </c:spPr>
          <c:dLbls>
            <c:spPr>
              <a:noFill/>
              <a:ln w="27077">
                <a:noFill/>
              </a:ln>
            </c:spPr>
            <c:txPr>
              <a:bodyPr/>
              <a:lstStyle/>
              <a:p>
                <a:pPr>
                  <a:defRPr sz="1652" b="1" i="1" u="none" strike="noStrike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Verdana"/>
                    <a:ea typeface="Verdana"/>
                    <a:cs typeface="Verdana"/>
                  </a:defRPr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3765.2</c:v>
                </c:pt>
                <c:pt idx="1">
                  <c:v>4781.2</c:v>
                </c:pt>
                <c:pt idx="2">
                  <c:v>4579.2</c:v>
                </c:pt>
                <c:pt idx="3">
                  <c:v>5121.6000000000004</c:v>
                </c:pt>
              </c:numCache>
            </c:numRef>
          </c:val>
        </c:ser>
        <c:dLbls>
          <c:showVal val="1"/>
        </c:dLbls>
        <c:gapWidth val="75"/>
        <c:shape val="cylinder"/>
        <c:axId val="81978496"/>
        <c:axId val="81980032"/>
        <c:axId val="0"/>
      </c:bar3DChart>
      <c:catAx>
        <c:axId val="81978496"/>
        <c:scaling>
          <c:orientation val="minMax"/>
        </c:scaling>
        <c:axPos val="b"/>
        <c:numFmt formatCode="General" sourceLinked="1"/>
        <c:majorTickMark val="none"/>
        <c:tickLblPos val="low"/>
        <c:spPr>
          <a:ln w="33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52" b="1" i="1" u="none" strike="noStrike" baseline="0">
                <a:solidFill>
                  <a:schemeClr val="tx1">
                    <a:lumMod val="95000"/>
                    <a:lumOff val="5000"/>
                  </a:schemeClr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1980032"/>
        <c:crosses val="autoZero"/>
        <c:auto val="1"/>
        <c:lblAlgn val="ctr"/>
        <c:lblOffset val="100"/>
        <c:tickLblSkip val="1"/>
        <c:tickMarkSkip val="1"/>
      </c:catAx>
      <c:valAx>
        <c:axId val="81980032"/>
        <c:scaling>
          <c:orientation val="minMax"/>
        </c:scaling>
        <c:axPos val="l"/>
        <c:numFmt formatCode="General" sourceLinked="1"/>
        <c:majorTickMark val="none"/>
        <c:tickLblPos val="nextTo"/>
        <c:spPr>
          <a:ln w="338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226" b="1" i="1" u="none" strike="noStrike" baseline="0">
                <a:solidFill>
                  <a:schemeClr val="tx1">
                    <a:lumMod val="95000"/>
                    <a:lumOff val="5000"/>
                  </a:schemeClr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1978496"/>
        <c:crosses val="autoZero"/>
        <c:crossBetween val="between"/>
      </c:valAx>
    </c:plotArea>
    <c:plotVisOnly val="1"/>
    <c:dispBlanksAs val="gap"/>
  </c:chart>
  <c:spPr>
    <a:noFill/>
    <a:ln>
      <a:noFill/>
    </a:ln>
  </c:spPr>
  <c:txPr>
    <a:bodyPr/>
    <a:lstStyle/>
    <a:p>
      <a:pPr>
        <a:defRPr sz="2319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hPercent val="57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7051142546245977E-2"/>
          <c:y val="1.6949152542372881E-2"/>
          <c:w val="0.9020674646354736"/>
          <c:h val="0.8870056497175141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1"/>
            </a:solidFill>
            <a:ln w="12390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2.4556881823702709E-2"/>
                  <c:y val="-7.9409098123731689E-2"/>
                </c:manualLayout>
              </c:layout>
              <c:showVal val="1"/>
            </c:dLbl>
            <c:dLbl>
              <c:idx val="1"/>
              <c:layout>
                <c:manualLayout>
                  <c:x val="1.4167388601885577E-2"/>
                  <c:y val="-7.1654329322344015E-2"/>
                </c:manualLayout>
              </c:layout>
              <c:showVal val="1"/>
            </c:dLbl>
            <c:dLbl>
              <c:idx val="2"/>
              <c:layout>
                <c:manualLayout>
                  <c:x val="1.3571148916521093E-2"/>
                  <c:y val="-8.2423675457671902E-2"/>
                </c:manualLayout>
              </c:layout>
              <c:showVal val="1"/>
            </c:dLbl>
            <c:dLbl>
              <c:idx val="3"/>
              <c:layout>
                <c:manualLayout>
                  <c:x val="4.1266530558686836E-2"/>
                  <c:y val="-8.706970769404683E-2"/>
                </c:manualLayout>
              </c:layout>
              <c:showVal val="1"/>
            </c:dLbl>
            <c:spPr>
              <a:noFill/>
              <a:ln w="24780">
                <a:noFill/>
              </a:ln>
            </c:spPr>
            <c:txPr>
              <a:bodyPr/>
              <a:lstStyle/>
              <a:p>
                <a:pPr>
                  <a:defRPr sz="1756" b="1" i="0" u="none" strike="noStrike" baseline="0">
                    <a:solidFill>
                      <a:srgbClr val="C00000"/>
                    </a:solidFill>
                    <a:latin typeface="Verdana"/>
                    <a:ea typeface="Verdana"/>
                    <a:cs typeface="Verdana"/>
                  </a:defRPr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12047.5</c:v>
                </c:pt>
                <c:pt idx="1">
                  <c:v>10513.2</c:v>
                </c:pt>
                <c:pt idx="2">
                  <c:v>4782.9000000000005</c:v>
                </c:pt>
                <c:pt idx="3">
                  <c:v>3238.9</c:v>
                </c:pt>
              </c:numCache>
            </c:numRef>
          </c:val>
        </c:ser>
        <c:gapDepth val="0"/>
        <c:shape val="cylinder"/>
        <c:axId val="91681536"/>
        <c:axId val="91683072"/>
        <c:axId val="0"/>
      </c:bar3DChart>
      <c:catAx>
        <c:axId val="91681536"/>
        <c:scaling>
          <c:orientation val="minMax"/>
        </c:scaling>
        <c:axPos val="b"/>
        <c:numFmt formatCode="General" sourceLinked="1"/>
        <c:tickLblPos val="low"/>
        <c:spPr>
          <a:ln w="309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61" b="1" i="1" u="none" strike="noStrike" baseline="0">
                <a:solidFill>
                  <a:srgbClr val="FF0000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91683072"/>
        <c:crosses val="autoZero"/>
        <c:auto val="1"/>
        <c:lblAlgn val="ctr"/>
        <c:lblOffset val="100"/>
        <c:tickLblSkip val="1"/>
        <c:tickMarkSkip val="1"/>
      </c:catAx>
      <c:valAx>
        <c:axId val="91683072"/>
        <c:scaling>
          <c:orientation val="minMax"/>
        </c:scaling>
        <c:axPos val="l"/>
        <c:majorGridlines>
          <c:spPr>
            <a:ln w="3098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09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71" b="1" i="1" u="none" strike="noStrike" baseline="0">
                <a:solidFill>
                  <a:schemeClr val="accent6">
                    <a:lumMod val="50000"/>
                  </a:schemeClr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91681536"/>
        <c:crosses val="autoZero"/>
        <c:crossBetween val="between"/>
      </c:valAx>
      <c:spPr>
        <a:noFill/>
        <a:ln w="2478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244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39171075409008338"/>
          <c:y val="6.2222048022262756E-2"/>
          <c:w val="0.60404070658226983"/>
          <c:h val="0.905338322762350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5"/>
          <c:dLbls>
            <c:spPr>
              <a:noFill/>
              <a:ln w="25400">
                <a:noFill/>
              </a:ln>
            </c:spPr>
            <c:dLblPos val="bestFit"/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Налог, взимаемый в связи с применением упрощенной системы налогообложения</c:v>
                </c:pt>
                <c:pt idx="2">
                  <c:v>Единый сельскохозяйственный налог</c:v>
                </c:pt>
                <c:pt idx="3">
                  <c:v>Налог на имущество физических 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Безвозмездные поступления</c:v>
                </c:pt>
                <c:pt idx="7">
                  <c:v>Штрафы,санкции, возмещение ущерба</c:v>
                </c:pt>
                <c:pt idx="8">
                  <c:v>Акцизы по подакцизным товарам (продукции), производимым на территории Российской Федерации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347.5</c:v>
                </c:pt>
                <c:pt idx="1">
                  <c:v>127.5</c:v>
                </c:pt>
                <c:pt idx="2">
                  <c:v>2822.4</c:v>
                </c:pt>
                <c:pt idx="3">
                  <c:v>202.8</c:v>
                </c:pt>
                <c:pt idx="4">
                  <c:v>1218.5</c:v>
                </c:pt>
                <c:pt idx="5">
                  <c:v>1.6</c:v>
                </c:pt>
                <c:pt idx="6">
                  <c:v>3238.9</c:v>
                </c:pt>
                <c:pt idx="7" formatCode="0.0">
                  <c:v>1.5</c:v>
                </c:pt>
                <c:pt idx="8">
                  <c:v>399.7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.1119393409157187E-2"/>
          <c:y val="0.12658715051922861"/>
          <c:w val="0.45811898512685928"/>
          <c:h val="0.83838393244322729"/>
        </c:manualLayout>
      </c:layout>
      <c:txPr>
        <a:bodyPr/>
        <a:lstStyle/>
        <a:p>
          <a:pPr>
            <a:defRPr sz="1100" b="1" cap="all" baseline="0">
              <a:solidFill>
                <a:srgbClr val="000000"/>
              </a:solidFill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7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924969520406123E-2"/>
          <c:y val="3.8870239784922017E-2"/>
          <c:w val="0.8901544975138499"/>
          <c:h val="0.8710095298172887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12390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CCFF"/>
              </a:solidFill>
              <a:ln w="12390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4.8547260022066926E-2"/>
                  <c:y val="-3.4061882125504352E-2"/>
                </c:manualLayout>
              </c:layout>
              <c:showVal val="1"/>
            </c:dLbl>
            <c:dLbl>
              <c:idx val="1"/>
              <c:layout>
                <c:manualLayout>
                  <c:x val="2.7951452739977879E-2"/>
                  <c:y val="-7.9477724959510193E-2"/>
                </c:manualLayout>
              </c:layout>
              <c:showVal val="1"/>
            </c:dLbl>
            <c:dLbl>
              <c:idx val="2"/>
              <c:layout>
                <c:manualLayout>
                  <c:x val="1.3240161824200075E-2"/>
                  <c:y val="-9.0831685668011627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7.2665348534409299E-2"/>
                </c:manualLayout>
              </c:layout>
              <c:showVal val="1"/>
            </c:dLbl>
            <c:delete val="1"/>
          </c:dLbls>
          <c:cat>
            <c:numRef>
              <c:f>Sheet1!$B$1:$E$1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16902.599999999995</c:v>
                </c:pt>
                <c:pt idx="1">
                  <c:v>14799.5</c:v>
                </c:pt>
                <c:pt idx="2">
                  <c:v>9393.2000000000007</c:v>
                </c:pt>
                <c:pt idx="3">
                  <c:v>7619.3</c:v>
                </c:pt>
              </c:numCache>
            </c:numRef>
          </c:val>
        </c:ser>
        <c:shape val="box"/>
        <c:axId val="95549696"/>
        <c:axId val="99946496"/>
        <c:axId val="0"/>
      </c:bar3DChart>
      <c:catAx>
        <c:axId val="95549696"/>
        <c:scaling>
          <c:orientation val="minMax"/>
        </c:scaling>
        <c:axPos val="b"/>
        <c:numFmt formatCode="General" sourceLinked="1"/>
        <c:majorTickMark val="none"/>
        <c:tickLblPos val="low"/>
        <c:spPr>
          <a:ln w="309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61" b="1" i="1" u="none" strike="noStrike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99946496"/>
        <c:crosses val="autoZero"/>
        <c:auto val="1"/>
        <c:lblAlgn val="ctr"/>
        <c:lblOffset val="100"/>
        <c:tickLblSkip val="1"/>
        <c:tickMarkSkip val="1"/>
      </c:catAx>
      <c:valAx>
        <c:axId val="99946496"/>
        <c:scaling>
          <c:orientation val="minMax"/>
        </c:scaling>
        <c:axPos val="l"/>
        <c:majorGridlines>
          <c:spPr>
            <a:ln w="309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none"/>
        <c:tickLblPos val="nextTo"/>
        <c:spPr>
          <a:ln w="309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171" b="1" i="1" u="none" strike="noStrike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95549696"/>
        <c:crosses val="autoZero"/>
        <c:crossBetween val="between"/>
      </c:valAx>
      <c:spPr>
        <a:noFill/>
        <a:ln w="24780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244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4"/>
      <c:perspective val="30"/>
    </c:view3D>
    <c:plotArea>
      <c:layout>
        <c:manualLayout>
          <c:layoutTarget val="inner"/>
          <c:xMode val="edge"/>
          <c:yMode val="edge"/>
          <c:x val="0.20259842519685042"/>
          <c:y val="0"/>
          <c:w val="0.61349940128451697"/>
          <c:h val="0.604303893421264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 w="25400">
                <a:noFill/>
              </a:ln>
            </c:sp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Общегосударственные впросы</c:v>
                </c:pt>
                <c:pt idx="1">
                  <c:v>Культура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 коммунальное хозяйство</c:v>
                </c:pt>
                <c:pt idx="5">
                  <c:v>Национальная оборона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4091.7</c:v>
                </c:pt>
                <c:pt idx="1">
                  <c:v>2168.8000000000002</c:v>
                </c:pt>
                <c:pt idx="2">
                  <c:v>74.400000000000006</c:v>
                </c:pt>
                <c:pt idx="3">
                  <c:v>416.2</c:v>
                </c:pt>
                <c:pt idx="4">
                  <c:v>802.3</c:v>
                </c:pt>
                <c:pt idx="5">
                  <c:v>65.900000000000006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1.9357015856888867E-2"/>
          <c:y val="0.5181367672001288"/>
          <c:w val="0.83378980853199813"/>
          <c:h val="0.47818679704748107"/>
        </c:manualLayout>
      </c:layout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655" b="1" i="1" u="none" strike="noStrike" baseline="0">
              <a:solidFill>
                <a:srgbClr val="000000"/>
              </a:solidFill>
              <a:latin typeface="Garamond"/>
              <a:ea typeface="Garamond"/>
              <a:cs typeface="Garamond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0163934426229511E-2"/>
          <c:y val="6.9264069264069264E-2"/>
          <c:w val="0.59016393442622928"/>
          <c:h val="0.78354978354978377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МБУК ШСП "Шаумяновский СДК"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Garamond"/>
                    <a:ea typeface="Garamond"/>
                    <a:cs typeface="Garamond"/>
                  </a:defRPr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1524.9</c:v>
                </c:pt>
                <c:pt idx="1">
                  <c:v>1778.1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МБУК ШСП "Шаумяновская СБ"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tx1"/>
              </a:solidFill>
              <a:prstDash val="solid"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Garamond"/>
                    <a:ea typeface="Garamond"/>
                    <a:cs typeface="Garamond"/>
                  </a:defRPr>
                </a:pPr>
                <a:endParaRPr lang="ru-RU"/>
              </a:p>
            </c:txPr>
            <c:showVal val="1"/>
          </c:dLbls>
          <c:cat>
            <c:numRef>
              <c:f>Sheet1!$B$1:$C$1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Sheet1!$B$3:$C$3</c:f>
              <c:numCache>
                <c:formatCode>General</c:formatCode>
                <c:ptCount val="2"/>
                <c:pt idx="0">
                  <c:v>377.1</c:v>
                </c:pt>
                <c:pt idx="1">
                  <c:v>390.7</c:v>
                </c:pt>
              </c:numCache>
            </c:numRef>
          </c:val>
        </c:ser>
        <c:axId val="100054912"/>
        <c:axId val="100056448"/>
      </c:barChart>
      <c:catAx>
        <c:axId val="10005491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Garamond"/>
                <a:ea typeface="Garamond"/>
                <a:cs typeface="Garamond"/>
              </a:defRPr>
            </a:pPr>
            <a:endParaRPr lang="ru-RU"/>
          </a:p>
        </c:txPr>
        <c:crossAx val="100056448"/>
        <c:crosses val="autoZero"/>
        <c:auto val="1"/>
        <c:lblAlgn val="ctr"/>
        <c:lblOffset val="100"/>
        <c:tickLblSkip val="1"/>
        <c:tickMarkSkip val="1"/>
      </c:catAx>
      <c:valAx>
        <c:axId val="100056448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Garamond"/>
                <a:ea typeface="Garamond"/>
                <a:cs typeface="Garamond"/>
              </a:defRPr>
            </a:pPr>
            <a:endParaRPr lang="ru-RU"/>
          </a:p>
        </c:txPr>
        <c:crossAx val="10005491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1389388908356424"/>
          <c:y val="0.25235999498891182"/>
          <c:w val="0.35211844344238868"/>
          <c:h val="0.3450425909358959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Garamond"/>
              <a:ea typeface="Garamond"/>
              <a:cs typeface="Garamond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Garamond"/>
          <a:ea typeface="Garamond"/>
          <a:cs typeface="Garamond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3.37941628264209E-2"/>
          <c:y val="4.9751243781094526E-3"/>
          <c:w val="0.96620583717357944"/>
          <c:h val="0.655788968543111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25400">
              <a:noFill/>
            </a:ln>
          </c:spPr>
          <c:explosion val="26"/>
          <c:dPt>
            <c:idx val="0"/>
            <c:explosion val="47"/>
          </c:dPt>
          <c:dPt>
            <c:idx val="1"/>
            <c:spPr>
              <a:solidFill>
                <a:srgbClr val="993366"/>
              </a:solidFill>
              <a:ln w="25400">
                <a:noFill/>
              </a:ln>
            </c:spPr>
          </c:dPt>
          <c:dPt>
            <c:idx val="2"/>
            <c:explosion val="22"/>
            <c:spPr>
              <a:solidFill>
                <a:srgbClr val="FFFFCC"/>
              </a:solidFill>
              <a:ln w="25400">
                <a:noFill/>
              </a:ln>
            </c:spPr>
          </c:dPt>
          <c:dPt>
            <c:idx val="3"/>
            <c:spPr>
              <a:solidFill>
                <a:srgbClr val="CCFFFF"/>
              </a:solidFill>
              <a:ln w="25400">
                <a:noFill/>
              </a:ln>
            </c:spPr>
          </c:dPt>
          <c:dPt>
            <c:idx val="4"/>
            <c:spPr>
              <a:solidFill>
                <a:srgbClr val="660066"/>
              </a:solidFill>
              <a:ln w="25400">
                <a:noFill/>
              </a:ln>
            </c:spPr>
          </c:dPt>
          <c:dPt>
            <c:idx val="5"/>
            <c:explosion val="36"/>
          </c:dPt>
          <c:dLbls>
            <c:dLbl>
              <c:idx val="0"/>
              <c:layout>
                <c:manualLayout>
                  <c:x val="4.3010752688172046E-2"/>
                  <c:y val="-3.4825870646766177E-2"/>
                </c:manualLayout>
              </c:layout>
              <c:dLblPos val="inEnd"/>
              <c:showVal val="1"/>
            </c:dLbl>
            <c:dLbl>
              <c:idx val="1"/>
              <c:layout>
                <c:manualLayout>
                  <c:x val="-0.1397849462365591"/>
                  <c:y val="7.4626865671641694E-3"/>
                </c:manualLayout>
              </c:layout>
              <c:dLblPos val="inEnd"/>
              <c:showVal val="1"/>
            </c:dLbl>
            <c:dLbl>
              <c:idx val="2"/>
              <c:layout>
                <c:manualLayout>
                  <c:x val="-9.3701996927803427E-2"/>
                  <c:y val="-6.9651741293532354E-2"/>
                </c:manualLayout>
              </c:layout>
              <c:dLblPos val="inEnd"/>
              <c:showVal val="1"/>
            </c:dLbl>
            <c:dLbl>
              <c:idx val="3"/>
              <c:layout>
                <c:manualLayout>
                  <c:x val="1.2288786482334868E-2"/>
                  <c:y val="-7.4626865671641798E-3"/>
                </c:manualLayout>
              </c:layout>
              <c:dLblPos val="inEnd"/>
              <c:showVal val="1"/>
            </c:dLbl>
            <c:dLbl>
              <c:idx val="4"/>
              <c:layout>
                <c:manualLayout>
                  <c:x val="3.0721966205837177E-2"/>
                  <c:y val="-4.266404199475067E-2"/>
                </c:manualLayout>
              </c:layout>
              <c:dLblPos val="inEnd"/>
              <c:showVal val="1"/>
            </c:dLbl>
            <c:dLbl>
              <c:idx val="5"/>
              <c:layout>
                <c:manualLayout>
                  <c:x val="1.689708141321045E-2"/>
                  <c:y val="2.2388059701492533E-2"/>
                </c:manualLayout>
              </c:layout>
              <c:dLblPos val="inEnd"/>
              <c:showVal val="1"/>
            </c:dLbl>
            <c:spPr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Garamond"/>
                    <a:ea typeface="Garamond"/>
                    <a:cs typeface="Garamond"/>
                  </a:defRPr>
                </a:pPr>
                <a:endParaRPr lang="ru-RU"/>
              </a:p>
            </c:txPr>
            <c:dLblPos val="inEnd"/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Развитие культуры</c:v>
                </c:pt>
                <c:pt idx="1">
                  <c:v>Обеспечение качественными жилищно-коммунальными услугами населения Кавалерского сельского поселения</c:v>
                </c:pt>
                <c:pt idx="2">
                  <c:v>Обеспечение общественного порядка и противодействие преступности</c:v>
                </c:pt>
                <c:pt idx="3">
                  <c:v>Развитие транспортной системы</c:v>
                </c:pt>
                <c:pt idx="4">
                  <c:v>Защита населения от ЧС, обеспечение пожарной безопасности и безопасности людей на водных объектах</c:v>
                </c:pt>
                <c:pt idx="5">
                  <c:v>Благоустройство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2168.6999999999998</c:v>
                </c:pt>
                <c:pt idx="1">
                  <c:v>180.4</c:v>
                </c:pt>
                <c:pt idx="2" formatCode="0.0">
                  <c:v>0.9</c:v>
                </c:pt>
                <c:pt idx="3">
                  <c:v>377.8</c:v>
                </c:pt>
                <c:pt idx="4">
                  <c:v>5.0999999999999996</c:v>
                </c:pt>
                <c:pt idx="5">
                  <c:v>620.9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2.3310023310023314E-3"/>
          <c:y val="0.68631178707224305"/>
          <c:w val="0.9941724941724942"/>
          <c:h val="0.30988593155893557"/>
        </c:manualLayout>
      </c:layout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70" b="0" i="1" u="none" strike="noStrike" baseline="0">
              <a:solidFill>
                <a:srgbClr val="000000"/>
              </a:solidFill>
              <a:latin typeface="Garamond"/>
              <a:ea typeface="Garamond"/>
              <a:cs typeface="Garamond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E96E4-330F-4F47-A117-AD20CF2F1FA4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9C009-63EA-4DC6-BBEB-E1E670A2E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b="1" i="1" u="sng" smtClean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40CCBB1-5496-46D8-967E-8B60B669BCBF}" type="slidenum">
              <a:rPr lang="ru-RU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dirty="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4A56C-546F-4146-B776-1DD07FBD3E11}" type="datetimeFigureOut">
              <a:rPr lang="ru-RU" smtClean="0"/>
              <a:pPr/>
              <a:t>20.05.2016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63109-AF86-4257-962D-4096D2315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7772400" cy="1470025"/>
          </a:xfrm>
        </p:spPr>
        <p:txBody>
          <a:bodyPr>
            <a:noAutofit/>
          </a:bodyPr>
          <a:lstStyle/>
          <a:p>
            <a:r>
              <a:rPr lang="ru-RU" sz="35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И</a:t>
            </a:r>
            <a:r>
              <a:rPr lang="ru-RU" sz="35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сполнение </a:t>
            </a:r>
            <a:r>
              <a:rPr lang="ru-RU" sz="35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бюджета</a:t>
            </a:r>
            <a:r>
              <a:rPr lang="ru-RU" sz="35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ru-RU" sz="35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3500" b="1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Шаумяновского</a:t>
            </a:r>
            <a:r>
              <a:rPr lang="ru-RU" sz="35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сельского поселения</a:t>
            </a:r>
            <a:r>
              <a:rPr lang="ru-RU" sz="35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ru-RU" sz="3500" dirty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3500" b="1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Егорлыкского</a:t>
            </a:r>
            <a:r>
              <a:rPr lang="ru-RU" sz="35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 района за 2015 год</a:t>
            </a:r>
            <a:endParaRPr lang="ru-RU" sz="35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929066"/>
            <a:ext cx="5572164" cy="114300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Администрация </a:t>
            </a:r>
            <a:r>
              <a:rPr lang="ru-RU" b="1" dirty="0" err="1" smtClean="0">
                <a:solidFill>
                  <a:schemeClr val="tx1"/>
                </a:solidFill>
              </a:rPr>
              <a:t>Шаумяновского</a:t>
            </a:r>
            <a:r>
              <a:rPr lang="ru-RU" b="1" dirty="0" smtClean="0">
                <a:solidFill>
                  <a:schemeClr val="tx1"/>
                </a:solidFill>
              </a:rPr>
              <a:t> сельского поселения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Расходы </a:t>
            </a:r>
            <a:r>
              <a:rPr lang="ru-RU" sz="2800" b="1" dirty="0" err="1" smtClean="0"/>
              <a:t>Шаумяновского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сельского поселения в 2015 году в разрезе муниципальных программ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9575" y="1552575"/>
          <a:ext cx="82677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fld id="{1E5E60DE-B851-4AF6-9257-1413936E637F}" type="slidenum">
              <a:rPr lang="en-US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11</a:t>
            </a:fld>
            <a:endParaRPr lang="en-US" sz="1200" dirty="0">
              <a:solidFill>
                <a:schemeClr val="accent1">
                  <a:shade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394" name="Group 34"/>
          <p:cNvGraphicFramePr>
            <a:graphicFrameLocks noGrp="1"/>
          </p:cNvGraphicFramePr>
          <p:nvPr/>
        </p:nvGraphicFramePr>
        <p:xfrm>
          <a:off x="0" y="0"/>
          <a:ext cx="9144000" cy="6153181"/>
        </p:xfrm>
        <a:graphic>
          <a:graphicData uri="http://schemas.openxmlformats.org/drawingml/2006/table">
            <a:tbl>
              <a:tblPr/>
              <a:tblGrid>
                <a:gridCol w="7467600"/>
                <a:gridCol w="1676400"/>
              </a:tblGrid>
              <a:tr h="817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onotype Corsiva" pitchFamily="66" charset="0"/>
                          <a:cs typeface="Times New Roman" pitchFamily="18" charset="0"/>
                        </a:rPr>
                        <a:t>Основные показатели, характеризующие исполнение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onotype Corsiva" pitchFamily="66" charset="0"/>
                          <a:cs typeface="Times New Roman" pitchFamily="18" charset="0"/>
                        </a:rPr>
                        <a:t> бюджета </a:t>
                      </a:r>
                      <a:r>
                        <a:rPr kumimoji="0" lang="ru-RU" sz="2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onotype Corsiva" pitchFamily="66" charset="0"/>
                          <a:cs typeface="Times New Roman" pitchFamily="18" charset="0"/>
                        </a:rPr>
                        <a:t>Шаумяновского</a:t>
                      </a: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Monotype Corsiva" pitchFamily="66" charset="0"/>
                          <a:cs typeface="Times New Roman" pitchFamily="18" charset="0"/>
                        </a:rPr>
                        <a:t> сельского поселения в 2015 году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8392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 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доходов бюджета поселения в расчете на 1 жителя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4,40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бюджета поселения в расчете на 1 жителя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4,01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поселения на  жилищно-коммунального хозяйства в расчете на 1 жителя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0,42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поселения на национальную безопасность и правоохранительную деятельность в расчете на 1 жителя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поселения на дорожное хозяйство в расчете на 1 жителя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0,22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расходов поселения на культуру  в расчете на 1 жителя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1,14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Объем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расходов  поселения на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содержание органов местного самоуправления в расчете на 1 жителя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2,15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8534400" y="6400800"/>
            <a:ext cx="457200" cy="365125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fld id="{D2ADEFCD-C960-43E7-B86B-8E224B615F00}" type="slidenum">
              <a: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pPr algn="r">
                <a:defRPr/>
              </a:pPr>
              <a:t>2</a:t>
            </a:fld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0" y="158750"/>
            <a:ext cx="9144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46088" indent="-446088" algn="ctr">
              <a:lnSpc>
                <a:spcPct val="8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Основные показатели исполнения бюджета за 2015 год</a:t>
            </a:r>
          </a:p>
        </p:txBody>
      </p:sp>
      <p:graphicFrame>
        <p:nvGraphicFramePr>
          <p:cNvPr id="14393" name="Group 57"/>
          <p:cNvGraphicFramePr>
            <a:graphicFrameLocks noGrp="1"/>
          </p:cNvGraphicFramePr>
          <p:nvPr/>
        </p:nvGraphicFramePr>
        <p:xfrm>
          <a:off x="0" y="838200"/>
          <a:ext cx="9144000" cy="2762160"/>
        </p:xfrm>
        <a:graphic>
          <a:graphicData uri="http://schemas.openxmlformats.org/drawingml/2006/table">
            <a:tbl>
              <a:tblPr/>
              <a:tblGrid>
                <a:gridCol w="3657600"/>
                <a:gridCol w="2057400"/>
                <a:gridCol w="1752600"/>
                <a:gridCol w="1676400"/>
              </a:tblGrid>
              <a:tr h="4064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Доходная часть бюджета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8392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 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Утвержденный план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2015 г.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2015 г.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объем доходов, всего: 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8410,9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8360,4 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99,4%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налоговые и неналоговые поступления 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5172,0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5121,6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99,0%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безвозмездные поступления 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3238,9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3238,9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100,0%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6382" name="Group 62"/>
          <p:cNvGraphicFramePr>
            <a:graphicFrameLocks noGrp="1"/>
          </p:cNvGraphicFramePr>
          <p:nvPr/>
        </p:nvGraphicFramePr>
        <p:xfrm>
          <a:off x="0" y="3581400"/>
          <a:ext cx="9144000" cy="1507200"/>
        </p:xfrm>
        <a:graphic>
          <a:graphicData uri="http://schemas.openxmlformats.org/drawingml/2006/table">
            <a:tbl>
              <a:tblPr/>
              <a:tblGrid>
                <a:gridCol w="3625850"/>
                <a:gridCol w="2089150"/>
                <a:gridCol w="1752600"/>
                <a:gridCol w="1676400"/>
              </a:tblGrid>
              <a:tr h="4572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Расходная часть бюджета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объём расходов, всего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2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8906,0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2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7619,3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2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85,6%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D2C3"/>
                    </a:solidFill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исполнения бюджета( дефицит «-»,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«+»)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5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-495,1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5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+741,1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5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184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67058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286676" cy="11620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300" b="1" dirty="0">
                <a:solidFill>
                  <a:srgbClr val="17375E"/>
                </a:solidFill>
              </a:rPr>
              <a:t>Динамика доходов </a:t>
            </a:r>
            <a:br>
              <a:rPr lang="ru-RU" sz="2300" b="1" dirty="0">
                <a:solidFill>
                  <a:srgbClr val="17375E"/>
                </a:solidFill>
              </a:rPr>
            </a:br>
            <a:r>
              <a:rPr lang="ru-RU" sz="2300" b="1" dirty="0">
                <a:solidFill>
                  <a:srgbClr val="17375E"/>
                </a:solidFill>
              </a:rPr>
              <a:t> бюджета </a:t>
            </a:r>
            <a:r>
              <a:rPr lang="ru-RU" sz="2300" b="1" dirty="0" err="1" smtClean="0">
                <a:solidFill>
                  <a:srgbClr val="17375E"/>
                </a:solidFill>
              </a:rPr>
              <a:t>Шаумяновского</a:t>
            </a:r>
            <a:r>
              <a:rPr lang="ru-RU" sz="2300" b="1" dirty="0" smtClean="0">
                <a:solidFill>
                  <a:srgbClr val="17375E"/>
                </a:solidFill>
              </a:rPr>
              <a:t> </a:t>
            </a:r>
            <a:r>
              <a:rPr lang="ru-RU" sz="2300" b="1" dirty="0">
                <a:solidFill>
                  <a:srgbClr val="17375E"/>
                </a:solidFill>
              </a:rPr>
              <a:t>сельского поселения </a:t>
            </a:r>
            <a:r>
              <a:rPr lang="ru-RU" sz="2300" b="1" dirty="0" smtClean="0">
                <a:solidFill>
                  <a:srgbClr val="17375E"/>
                </a:solidFill>
              </a:rPr>
              <a:t>*</a:t>
            </a:r>
            <a:r>
              <a:rPr lang="ru-RU" sz="2300" dirty="0">
                <a:solidFill>
                  <a:srgbClr val="17375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300" dirty="0">
                <a:solidFill>
                  <a:srgbClr val="17375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300" dirty="0">
                <a:solidFill>
                  <a:srgbClr val="17375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						</a:t>
            </a:r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тыс. рублей</a:t>
            </a:r>
            <a:r>
              <a:rPr lang="en-US" sz="1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6143644"/>
            <a:ext cx="7897832" cy="566701"/>
          </a:xfrm>
        </p:spPr>
        <p:txBody>
          <a:bodyPr>
            <a:normAutofit fontScale="325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 - снижение доходов бюджета обусловлено снижением размера прочих межбюджетных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трансфертов,поступающих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из бюджета Ростовской области на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для </a:t>
            </a:r>
            <a:r>
              <a:rPr lang="ru-RU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софинансирования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расходных обязательств, возникающих при выполнении полномочий органов местного самоуправления по вопросам местного значения</a:t>
            </a: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-7487" y="1071546"/>
          <a:ext cx="8973687" cy="5087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0"/>
            <a:ext cx="8229600" cy="1143000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Динамика поступлений собственных доходов в бюджет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Шаумяновского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C00000"/>
                </a:solidFill>
              </a:rPr>
              <a:t>сельского </a:t>
            </a:r>
            <a:r>
              <a:rPr lang="ru-RU" sz="2400" b="1" i="1" dirty="0" smtClean="0">
                <a:solidFill>
                  <a:srgbClr val="C00000"/>
                </a:solidFill>
              </a:rPr>
              <a:t>поселения</a:t>
            </a:r>
            <a:r>
              <a:rPr lang="en-US" sz="2400" dirty="0">
                <a:solidFill>
                  <a:srgbClr val="A50021"/>
                </a:solidFill>
              </a:rPr>
              <a:t>		</a:t>
            </a:r>
            <a:r>
              <a:rPr lang="en-US" sz="2400" dirty="0"/>
              <a:t>					</a:t>
            </a:r>
            <a:r>
              <a:rPr lang="ru-RU" sz="1600" b="1" dirty="0">
                <a:solidFill>
                  <a:srgbClr val="254061"/>
                </a:solidFill>
              </a:rPr>
              <a:t>(тыс. рублей)</a:t>
            </a:r>
            <a:endParaRPr lang="ru-RU" sz="1600" dirty="0">
              <a:solidFill>
                <a:srgbClr val="254061"/>
              </a:solidFill>
            </a:endParaRP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14282" y="785794"/>
          <a:ext cx="8763000" cy="520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6263" y="287338"/>
            <a:ext cx="7993062" cy="1081087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1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Динамика </a:t>
            </a:r>
            <a:r>
              <a:rPr lang="ru-RU" sz="16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безвозмездных поступлений в бюджет </a:t>
            </a:r>
            <a:r>
              <a:rPr lang="ru-RU" sz="1600" b="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Шаумяновского</a:t>
            </a:r>
            <a:r>
              <a:rPr lang="ru-RU" sz="16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1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сельского </a:t>
            </a:r>
            <a:r>
              <a:rPr lang="ru-RU" sz="16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поселения</a:t>
            </a:r>
            <a:r>
              <a:rPr lang="ru-RU" sz="1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1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					(</a:t>
            </a:r>
            <a:r>
              <a:rPr lang="ru-RU" sz="1500" b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тыс.рублей</a:t>
            </a:r>
            <a:r>
              <a:rPr lang="en-US" sz="1500" b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r>
              <a:rPr lang="ru-RU" sz="1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500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15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7950" y="1052513"/>
          <a:ext cx="8632825" cy="5592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Шаумяновского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2015 году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42985"/>
          <a:ext cx="8967788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6263" y="287338"/>
            <a:ext cx="7993062" cy="1081087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расходов бюджета </a:t>
            </a:r>
            <a:r>
              <a:rPr lang="ru-RU" sz="31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Шаумяновского</a:t>
            </a:r>
            <a:r>
              <a:rPr lang="ru-RU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r>
              <a:rPr lang="ru-RU" sz="20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тыс.ру</a:t>
            </a:r>
            <a:r>
              <a:rPr lang="ru-RU" sz="1400" b="0" dirty="0"/>
              <a:t>блей</a:t>
            </a:r>
            <a:r>
              <a:rPr lang="en-US" sz="1400" b="0" dirty="0"/>
              <a:t>)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07950" y="1357298"/>
          <a:ext cx="8632825" cy="5857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Расходы  бюджета </a:t>
            </a:r>
            <a:r>
              <a:rPr lang="ru-RU" sz="3200" b="1" dirty="0" err="1" smtClean="0"/>
              <a:t>Шаумяновского</a:t>
            </a:r>
            <a:r>
              <a:rPr lang="ru-RU" sz="3200" b="1" dirty="0" smtClean="0"/>
              <a:t> сельского поселения в 2015 году 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0050" y="1200150"/>
          <a:ext cx="8267700" cy="5276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Arial" charset="0"/>
              </a:rPr>
              <a:t>Расходы на содержание муниципальных бюджетных учреждений культуры в 2015 году</a:t>
            </a: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500034" y="1000108"/>
          <a:ext cx="650085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Содержимое 5" descr="ноты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929454" y="1428736"/>
            <a:ext cx="2143140" cy="2428892"/>
          </a:xfrm>
          <a:blipFill>
            <a:blip r:embed="rId5"/>
            <a:tile tx="0" ty="0" sx="100000" sy="100000" flip="none" algn="tl"/>
          </a:blipFill>
        </p:spPr>
      </p:pic>
      <p:sp>
        <p:nvSpPr>
          <p:cNvPr id="7" name="Прямоугольник 6"/>
          <p:cNvSpPr/>
          <p:nvPr/>
        </p:nvSpPr>
        <p:spPr>
          <a:xfrm>
            <a:off x="6215074" y="4000504"/>
            <a:ext cx="2214578" cy="207170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5429264"/>
            <a:ext cx="4286280" cy="1285884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300</Words>
  <Application>Microsoft Office PowerPoint</Application>
  <PresentationFormat>Экран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Исполнение бюджета Шаумяновского сельского поселения Егорлыкского района за 2015 год</vt:lpstr>
      <vt:lpstr>Слайд 2</vt:lpstr>
      <vt:lpstr>Динамика доходов   бюджета Шаумяновского сельского поселения *          (тыс. рублей)</vt:lpstr>
      <vt:lpstr>Динамика поступлений собственных доходов в бюджет Шаумяновского сельского поселения       (тыс. рублей)</vt:lpstr>
      <vt:lpstr>Динамика безвозмездных поступлений в бюджет Шаумяновского сельского поселения        (тыс.рублей) </vt:lpstr>
      <vt:lpstr>Структура собственных доходов бюджета Шаумяновского сельского поселения в 2015 году</vt:lpstr>
      <vt:lpstr>Динамика расходов бюджета Шаумяновского сельского поселения         (тыс.рублей) </vt:lpstr>
      <vt:lpstr>Расходы  бюджета Шаумяновского сельского поселения в 2015 году  </vt:lpstr>
      <vt:lpstr>Расходы на содержание муниципальных бюджетных учреждений культуры в 2015 году</vt:lpstr>
      <vt:lpstr>Расходы Шаумяновского  сельского поселения в 2015 году в разрезе муниципальных программ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Шаумяновского сельского поселения Егорлыкского района за 2015 год</dc:title>
  <dc:creator>User</dc:creator>
  <cp:lastModifiedBy>User</cp:lastModifiedBy>
  <cp:revision>30</cp:revision>
  <dcterms:created xsi:type="dcterms:W3CDTF">2016-05-20T09:42:30Z</dcterms:created>
  <dcterms:modified xsi:type="dcterms:W3CDTF">2016-05-20T12:38:07Z</dcterms:modified>
</cp:coreProperties>
</file>