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9" r:id="rId9"/>
    <p:sldId id="263" r:id="rId10"/>
    <p:sldId id="264" r:id="rId11"/>
    <p:sldId id="276" r:id="rId12"/>
    <p:sldId id="277" r:id="rId13"/>
    <p:sldId id="265" r:id="rId14"/>
    <p:sldId id="266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985"/>
    <a:srgbClr val="05EB5D"/>
    <a:srgbClr val="BF31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94693" autoAdjust="0"/>
  </p:normalViewPr>
  <p:slideViewPr>
    <p:cSldViewPr>
      <p:cViewPr varScale="1">
        <p:scale>
          <a:sx n="75" d="100"/>
          <a:sy n="75" d="100"/>
        </p:scale>
        <p:origin x="-102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912854030501256E-2"/>
          <c:y val="1.8218623481781375E-2"/>
          <c:w val="0.92810457516339873"/>
          <c:h val="0.8117408906882603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50800" dist="50800" dir="5400000" algn="ctr" rotWithShape="0">
                <a:srgbClr val="00B0F0"/>
              </a:outerShdw>
            </a:effectLst>
          </c:spPr>
          <c:dLbls>
            <c:dLbl>
              <c:idx val="0"/>
              <c:layout>
                <c:manualLayout>
                  <c:x val="4.4886789565983364E-3"/>
                  <c:y val="0.15384199621301609"/>
                </c:manualLayout>
              </c:layout>
              <c:showVal val="1"/>
            </c:dLbl>
            <c:dLbl>
              <c:idx val="1"/>
              <c:layout>
                <c:manualLayout>
                  <c:x val="-6.3184731092136547E-5"/>
                  <c:y val="0.12926472998773181"/>
                </c:manualLayout>
              </c:layout>
              <c:showVal val="1"/>
            </c:dLbl>
            <c:dLbl>
              <c:idx val="2"/>
              <c:layout>
                <c:manualLayout>
                  <c:x val="1.3080910889804826E-2"/>
                  <c:y val="-5.4681705062585066E-2"/>
                </c:manualLayout>
              </c:layout>
              <c:showVal val="1"/>
            </c:dLbl>
            <c:dLbl>
              <c:idx val="3"/>
              <c:layout>
                <c:manualLayout>
                  <c:x val="4.0719048926043521E-4"/>
                  <c:y val="-0.10212494059498191"/>
                </c:manualLayout>
              </c:layout>
              <c:showVal val="1"/>
            </c:dLbl>
            <c:dLbl>
              <c:idx val="4"/>
              <c:layout>
                <c:manualLayout>
                  <c:x val="1.1321990615451603E-2"/>
                  <c:y val="-3.9937467988114705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5.9906201982172065E-2"/>
                </c:manualLayout>
              </c:layout>
              <c:showVal val="1"/>
            </c:dLbl>
            <c:dLbl>
              <c:idx val="6"/>
              <c:layout>
                <c:manualLayout>
                  <c:x val="1.4152488269314511E-3"/>
                  <c:y val="-4.4929651486629016E-2"/>
                </c:manualLayout>
              </c:layout>
              <c:showVal val="1"/>
            </c:dLbl>
            <c:dLbl>
              <c:idx val="7"/>
              <c:layout>
                <c:manualLayout>
                  <c:x val="-1.4152488269313479E-3"/>
                  <c:y val="-2.9953100991086043E-2"/>
                </c:manualLayout>
              </c:layout>
              <c:showVal val="1"/>
            </c:dLbl>
            <c:dLbl>
              <c:idx val="8"/>
              <c:layout>
                <c:manualLayout>
                  <c:x val="5.6609953077257948E-3"/>
                  <c:y val="-1.4976550495543056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1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15812.7</c:v>
                </c:pt>
                <c:pt idx="1">
                  <c:v>15294.4</c:v>
                </c:pt>
                <c:pt idx="2">
                  <c:v>9362.1</c:v>
                </c:pt>
                <c:pt idx="3">
                  <c:v>8360.4</c:v>
                </c:pt>
                <c:pt idx="4">
                  <c:v>9704.7000000000007</c:v>
                </c:pt>
                <c:pt idx="5">
                  <c:v>9249.5</c:v>
                </c:pt>
                <c:pt idx="6">
                  <c:v>10905.5</c:v>
                </c:pt>
                <c:pt idx="7">
                  <c:v>10458.4</c:v>
                </c:pt>
                <c:pt idx="8">
                  <c:v>10864.7</c:v>
                </c:pt>
                <c:pt idx="9">
                  <c:v>11737.2</c:v>
                </c:pt>
              </c:numCache>
            </c:numRef>
          </c:val>
        </c:ser>
        <c:gapDepth val="0"/>
        <c:shape val="box"/>
        <c:axId val="64207488"/>
        <c:axId val="66752896"/>
        <c:axId val="0"/>
      </c:bar3DChart>
      <c:catAx>
        <c:axId val="6420748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5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66752896"/>
        <c:crosses val="autoZero"/>
        <c:auto val="1"/>
        <c:lblAlgn val="ctr"/>
        <c:lblOffset val="100"/>
        <c:tickLblSkip val="1"/>
        <c:tickMarkSkip val="1"/>
      </c:catAx>
      <c:valAx>
        <c:axId val="66752896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64207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 prstMaterial="flat"/>
  </c:spPr>
  <c:txPr>
    <a:bodyPr/>
    <a:lstStyle/>
    <a:p>
      <a:pPr>
        <a:defRPr sz="215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67"/>
          <c:y val="0"/>
          <c:w val="0.61349940128451841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5388.7</c:v>
                </c:pt>
                <c:pt idx="1">
                  <c:v>3320.4</c:v>
                </c:pt>
                <c:pt idx="2">
                  <c:v>190</c:v>
                </c:pt>
                <c:pt idx="3">
                  <c:v>115</c:v>
                </c:pt>
                <c:pt idx="4">
                  <c:v>3818.1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924"/>
          <c:h val="0.47818679704748207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0163934426229511E-2"/>
          <c:y val="6.9264069264069264E-2"/>
          <c:w val="0.59016393442622828"/>
          <c:h val="0.7835497835497844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МБУК ШСП "Шаумяновский СДК"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Val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1524.9</c:v>
                </c:pt>
                <c:pt idx="1">
                  <c:v>1778.1</c:v>
                </c:pt>
                <c:pt idx="2">
                  <c:v>2217.1999999999998</c:v>
                </c:pt>
                <c:pt idx="3">
                  <c:v>2794.4</c:v>
                </c:pt>
                <c:pt idx="4">
                  <c:v>3331.9</c:v>
                </c:pt>
                <c:pt idx="5">
                  <c:v>2878.5</c:v>
                </c:pt>
                <c:pt idx="6">
                  <c:v>3001.7</c:v>
                </c:pt>
                <c:pt idx="7">
                  <c:v>3320.4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МБУК ШСП "Шаумяновская СБ"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Val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377.1</c:v>
                </c:pt>
                <c:pt idx="1">
                  <c:v>390.7</c:v>
                </c:pt>
                <c:pt idx="2">
                  <c:v>455.4</c:v>
                </c:pt>
              </c:numCache>
            </c:numRef>
          </c:val>
        </c:ser>
        <c:axId val="124340864"/>
        <c:axId val="124350848"/>
      </c:barChart>
      <c:catAx>
        <c:axId val="1243408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124350848"/>
        <c:crosses val="autoZero"/>
        <c:auto val="1"/>
        <c:lblAlgn val="ctr"/>
        <c:lblOffset val="100"/>
        <c:tickLblSkip val="1"/>
        <c:tickMarkSkip val="1"/>
      </c:catAx>
      <c:valAx>
        <c:axId val="12435084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124340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20198208063343"/>
          <c:y val="0.28322635425875131"/>
          <c:w val="0.3117980179193669"/>
          <c:h val="0.34504259093589623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41E-2"/>
          <c:y val="4.9751243781094526E-3"/>
          <c:w val="0.96620583717358144"/>
          <c:h val="0.65578896854311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46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621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71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Энергобережение</c:v>
                </c:pt>
                <c:pt idx="6">
                  <c:v>Комфортная среда в поселении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2878.5</c:v>
                </c:pt>
                <c:pt idx="1">
                  <c:v>102.6</c:v>
                </c:pt>
                <c:pt idx="2" formatCode="0.0">
                  <c:v>31</c:v>
                </c:pt>
                <c:pt idx="3">
                  <c:v>75</c:v>
                </c:pt>
                <c:pt idx="4">
                  <c:v>1228.3</c:v>
                </c:pt>
                <c:pt idx="5">
                  <c:v>150</c:v>
                </c:pt>
                <c:pt idx="6">
                  <c:v>2330</c:v>
                </c:pt>
                <c:pt idx="7">
                  <c:v>4643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205"/>
          <c:w val="0.9941724941724942"/>
          <c:h val="0.30988593155893596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48E-2"/>
          <c:y val="4.9751243781094526E-3"/>
          <c:w val="0.96620583717358177"/>
          <c:h val="0.65578896854311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64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649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74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Эергосбережение</c:v>
                </c:pt>
                <c:pt idx="6">
                  <c:v>Комфортная среда в поселении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3001.7</c:v>
                </c:pt>
                <c:pt idx="1">
                  <c:v>109.4</c:v>
                </c:pt>
                <c:pt idx="2" formatCode="0.0">
                  <c:v>31</c:v>
                </c:pt>
                <c:pt idx="3">
                  <c:v>105</c:v>
                </c:pt>
                <c:pt idx="4">
                  <c:v>1273.9000000000001</c:v>
                </c:pt>
                <c:pt idx="5">
                  <c:v>60.8</c:v>
                </c:pt>
                <c:pt idx="6">
                  <c:v>2330</c:v>
                </c:pt>
                <c:pt idx="7">
                  <c:v>4952.8999999999996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183"/>
          <c:w val="0.9941724941724942"/>
          <c:h val="0.30988593155893601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07E-2"/>
          <c:y val="4.9751243781094526E-3"/>
          <c:w val="0.9662058371735821"/>
          <c:h val="0.65578896854311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72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691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81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Энергосбережение</c:v>
                </c:pt>
                <c:pt idx="6">
                  <c:v>Комфортная среда в поселении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3320.4</c:v>
                </c:pt>
                <c:pt idx="1">
                  <c:v>115</c:v>
                </c:pt>
                <c:pt idx="2" formatCode="0.0">
                  <c:v>61</c:v>
                </c:pt>
                <c:pt idx="3">
                  <c:v>130</c:v>
                </c:pt>
                <c:pt idx="4">
                  <c:v>1306.0999999999999</c:v>
                </c:pt>
                <c:pt idx="5">
                  <c:v>65</c:v>
                </c:pt>
                <c:pt idx="6">
                  <c:v>2447</c:v>
                </c:pt>
                <c:pt idx="7">
                  <c:v>5392.7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161"/>
          <c:w val="0.9941724941724942"/>
          <c:h val="0.30988593155893607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cked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3539">
              <a:solidFill>
                <a:schemeClr val="tx1"/>
              </a:solidFill>
              <a:prstDash val="solid"/>
            </a:ln>
          </c:spPr>
          <c:dLbls>
            <c:spPr>
              <a:noFill/>
              <a:ln w="2707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strRef>
              <c:f>Sheet1!$B$1:$K$2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3765.2</c:v>
                </c:pt>
                <c:pt idx="1">
                  <c:v>4781.2</c:v>
                </c:pt>
                <c:pt idx="2">
                  <c:v>4579.2</c:v>
                </c:pt>
                <c:pt idx="3">
                  <c:v>5121.6000000000004</c:v>
                </c:pt>
                <c:pt idx="4">
                  <c:v>8507.9</c:v>
                </c:pt>
                <c:pt idx="5">
                  <c:v>8491.5</c:v>
                </c:pt>
                <c:pt idx="6">
                  <c:v>9069.2000000000007</c:v>
                </c:pt>
                <c:pt idx="7">
                  <c:v>9891</c:v>
                </c:pt>
                <c:pt idx="8">
                  <c:v>10785.2</c:v>
                </c:pt>
                <c:pt idx="9">
                  <c:v>11737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</c:strCache>
            </c:strRef>
          </c:tx>
          <c:dLbls>
            <c:showVal val="1"/>
          </c:dLbls>
          <c:cat>
            <c:strRef>
              <c:f>Sheet1!$B$1:$K$2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</c:ser>
        <c:dLbls>
          <c:showVal val="1"/>
        </c:dLbls>
        <c:gapWidth val="75"/>
        <c:shape val="cylinder"/>
        <c:axId val="67052672"/>
        <c:axId val="67054208"/>
        <c:axId val="0"/>
      </c:bar3DChart>
      <c:catAx>
        <c:axId val="67052672"/>
        <c:scaling>
          <c:orientation val="minMax"/>
        </c:scaling>
        <c:axPos val="b"/>
        <c:numFmt formatCode="General" sourceLinked="1"/>
        <c:majorTickMark val="none"/>
        <c:tickLblPos val="low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2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67054208"/>
        <c:crosses val="autoZero"/>
        <c:auto val="1"/>
        <c:lblAlgn val="ctr"/>
        <c:lblOffset val="100"/>
        <c:tickLblSkip val="1"/>
        <c:tickMarkSkip val="1"/>
      </c:catAx>
      <c:valAx>
        <c:axId val="67054208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6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67052672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231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051142546246171E-2"/>
          <c:y val="1.6949152542372881E-2"/>
          <c:w val="0.9020674646354736"/>
          <c:h val="0.8870056497175141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 w="1239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4556881823702678E-2"/>
                  <c:y val="-7.9409098123731786E-2"/>
                </c:manualLayout>
              </c:layout>
              <c:showVal val="1"/>
            </c:dLbl>
            <c:dLbl>
              <c:idx val="1"/>
              <c:layout>
                <c:manualLayout>
                  <c:x val="1.4167388601885581E-2"/>
                  <c:y val="-7.1654329322344015E-2"/>
                </c:manualLayout>
              </c:layout>
              <c:showVal val="1"/>
            </c:dLbl>
            <c:dLbl>
              <c:idx val="2"/>
              <c:layout>
                <c:manualLayout>
                  <c:x val="1.3571148916521093E-2"/>
                  <c:y val="-8.2423675457671902E-2"/>
                </c:manualLayout>
              </c:layout>
              <c:showVal val="1"/>
            </c:dLbl>
            <c:dLbl>
              <c:idx val="3"/>
              <c:layout>
                <c:manualLayout>
                  <c:x val="4.1266530558686898E-2"/>
                  <c:y val="-8.706970769404683E-2"/>
                </c:manualLayout>
              </c:layout>
              <c:showVal val="1"/>
            </c:dLbl>
            <c:spPr>
              <a:noFill/>
              <a:ln w="2478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12047.5</c:v>
                </c:pt>
                <c:pt idx="1">
                  <c:v>10513.2</c:v>
                </c:pt>
                <c:pt idx="2">
                  <c:v>4782.8999999999996</c:v>
                </c:pt>
                <c:pt idx="3">
                  <c:v>3238.9</c:v>
                </c:pt>
                <c:pt idx="4">
                  <c:v>1196.8</c:v>
                </c:pt>
                <c:pt idx="5">
                  <c:v>487</c:v>
                </c:pt>
                <c:pt idx="6">
                  <c:v>1836.3</c:v>
                </c:pt>
                <c:pt idx="7">
                  <c:v>567.4</c:v>
                </c:pt>
                <c:pt idx="8">
                  <c:v>79.5</c:v>
                </c:pt>
                <c:pt idx="9">
                  <c:v>0.2</c:v>
                </c:pt>
              </c:numCache>
            </c:numRef>
          </c:val>
        </c:ser>
        <c:gapDepth val="0"/>
        <c:shape val="cylinder"/>
        <c:axId val="95945472"/>
        <c:axId val="95947008"/>
        <c:axId val="0"/>
      </c:bar3DChart>
      <c:catAx>
        <c:axId val="95945472"/>
        <c:scaling>
          <c:orientation val="minMax"/>
        </c:scaling>
        <c:axPos val="b"/>
        <c:numFmt formatCode="General" sourceLinked="1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95947008"/>
        <c:crosses val="autoZero"/>
        <c:auto val="1"/>
        <c:lblAlgn val="ctr"/>
        <c:lblOffset val="100"/>
        <c:tickLblSkip val="1"/>
        <c:tickMarkSkip val="1"/>
      </c:catAx>
      <c:valAx>
        <c:axId val="95947008"/>
        <c:scaling>
          <c:orientation val="minMax"/>
        </c:scaling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95945472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49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41"/>
          <c:dPt>
            <c:idx val="1"/>
            <c:spPr>
              <a:solidFill>
                <a:srgbClr val="BF31B5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5EB5D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explosion val="39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149.30000000000001</c:v>
                </c:pt>
                <c:pt idx="1">
                  <c:v>7534.2</c:v>
                </c:pt>
                <c:pt idx="2">
                  <c:v>58.8</c:v>
                </c:pt>
                <c:pt idx="3">
                  <c:v>2147.1</c:v>
                </c:pt>
                <c:pt idx="4">
                  <c:v>1.1000000000000001</c:v>
                </c:pt>
                <c:pt idx="5">
                  <c:v>0.5</c:v>
                </c:pt>
                <c:pt idx="6">
                  <c:v>567.4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81"/>
          <c:w val="0.45811898512685995"/>
          <c:h val="0.83838393244322762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49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35"/>
          <c:dPt>
            <c:idx val="1"/>
            <c:spPr>
              <a:solidFill>
                <a:srgbClr val="BF31B5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5EB5D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160.19999999999999</c:v>
                </c:pt>
                <c:pt idx="1">
                  <c:v>8309.7000000000007</c:v>
                </c:pt>
                <c:pt idx="2">
                  <c:v>166.6</c:v>
                </c:pt>
                <c:pt idx="3">
                  <c:v>2147.1</c:v>
                </c:pt>
                <c:pt idx="4">
                  <c:v>1.1000000000000001</c:v>
                </c:pt>
                <c:pt idx="5">
                  <c:v>0.5</c:v>
                </c:pt>
                <c:pt idx="6">
                  <c:v>79.5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86"/>
          <c:w val="0.45811898512686017"/>
          <c:h val="0.83838393244322762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49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explosion val="35"/>
          <c:dPt>
            <c:idx val="1"/>
            <c:spPr>
              <a:solidFill>
                <a:srgbClr val="BF31B5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5EB5D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172.1</c:v>
                </c:pt>
                <c:pt idx="1">
                  <c:v>9166.1</c:v>
                </c:pt>
                <c:pt idx="2">
                  <c:v>250</c:v>
                </c:pt>
                <c:pt idx="3">
                  <c:v>2147.1</c:v>
                </c:pt>
                <c:pt idx="4">
                  <c:v>1.2</c:v>
                </c:pt>
                <c:pt idx="5">
                  <c:v>0.5</c:v>
                </c:pt>
                <c:pt idx="6">
                  <c:v>0.2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86"/>
          <c:w val="0.45811898512686017"/>
          <c:h val="0.83838393244322762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24969520406123E-2"/>
          <c:y val="3.8870239784922059E-2"/>
          <c:w val="0.89015449751385056"/>
          <c:h val="0.8710095298172885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16902.599999999999</c:v>
                </c:pt>
                <c:pt idx="1">
                  <c:v>14799.5</c:v>
                </c:pt>
                <c:pt idx="2">
                  <c:v>9393.2000000000007</c:v>
                </c:pt>
                <c:pt idx="3">
                  <c:v>7619.3</c:v>
                </c:pt>
                <c:pt idx="4">
                  <c:v>10208.200000000001</c:v>
                </c:pt>
                <c:pt idx="5">
                  <c:v>9244.4</c:v>
                </c:pt>
                <c:pt idx="6">
                  <c:v>10372.9</c:v>
                </c:pt>
                <c:pt idx="7">
                  <c:v>11438.4</c:v>
                </c:pt>
                <c:pt idx="8">
                  <c:v>11864.7</c:v>
                </c:pt>
                <c:pt idx="9">
                  <c:v>12837.2</c:v>
                </c:pt>
              </c:numCache>
            </c:numRef>
          </c:val>
        </c:ser>
        <c:shape val="box"/>
        <c:axId val="113069056"/>
        <c:axId val="113070848"/>
        <c:axId val="0"/>
      </c:bar3DChart>
      <c:catAx>
        <c:axId val="113069056"/>
        <c:scaling>
          <c:orientation val="minMax"/>
        </c:scaling>
        <c:axPos val="b"/>
        <c:numFmt formatCode="General" sourceLinked="1"/>
        <c:maj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13070848"/>
        <c:crosses val="autoZero"/>
        <c:auto val="1"/>
        <c:lblAlgn val="ctr"/>
        <c:lblOffset val="100"/>
        <c:tickLblSkip val="1"/>
        <c:tickMarkSkip val="1"/>
      </c:catAx>
      <c:valAx>
        <c:axId val="113070848"/>
        <c:scaling>
          <c:orientation val="minMax"/>
        </c:scaling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13069056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59"/>
          <c:y val="0"/>
          <c:w val="0.61349940128451796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4562.5</c:v>
                </c:pt>
                <c:pt idx="1">
                  <c:v>2878.5</c:v>
                </c:pt>
                <c:pt idx="2">
                  <c:v>105</c:v>
                </c:pt>
                <c:pt idx="3">
                  <c:v>102.6</c:v>
                </c:pt>
                <c:pt idx="4">
                  <c:v>3708.3</c:v>
                </c:pt>
                <c:pt idx="5">
                  <c:v>5</c:v>
                </c:pt>
                <c:pt idx="6">
                  <c:v>76.5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902"/>
          <c:h val="0.47818679704748179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62"/>
          <c:y val="0"/>
          <c:w val="0.61349940128451819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4869.6000000000004</c:v>
                </c:pt>
                <c:pt idx="1">
                  <c:v>3001.7</c:v>
                </c:pt>
                <c:pt idx="2">
                  <c:v>135</c:v>
                </c:pt>
                <c:pt idx="3">
                  <c:v>109.4</c:v>
                </c:pt>
                <c:pt idx="4">
                  <c:v>3664.7</c:v>
                </c:pt>
                <c:pt idx="5">
                  <c:v>5</c:v>
                </c:pt>
                <c:pt idx="6">
                  <c:v>79.3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913"/>
          <c:h val="0.47818679704748196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96E4-330F-4F47-A117-AD20CF2F1FA4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9C009-63EA-4DC6-BBEB-E1E670A2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0CCBB1-5496-46D8-967E-8B60B669BCBF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9C009-63EA-4DC6-BBEB-E1E670A2EC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A56C-546F-4146-B776-1DD07FBD3E1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7772400" cy="1928826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Бюджет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Шаумяновского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сельского поселения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Егорлыкского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района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2019 год и плановый период 2020 и 2021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годов</a:t>
            </a:r>
            <a:b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ПРОЕКТ)</a:t>
            </a:r>
            <a:endParaRPr lang="ru-RU" sz="35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5572164" cy="11430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Администрация </a:t>
            </a:r>
            <a:r>
              <a:rPr lang="ru-RU" b="1" dirty="0" err="1" smtClean="0">
                <a:solidFill>
                  <a:schemeClr val="tx1"/>
                </a:solidFill>
              </a:rPr>
              <a:t>Шаумяновского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2019 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2020году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2021</a:t>
            </a:r>
            <a:br>
              <a:rPr lang="ru-RU" sz="3200" b="1" dirty="0" smtClean="0"/>
            </a:br>
            <a:r>
              <a:rPr lang="ru-RU" sz="3200" b="1" dirty="0" smtClean="0"/>
              <a:t> 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charset="0"/>
              </a:rPr>
              <a:t>Расходы на содержание муниципальных бюджетных учреждений культуры* 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4282" y="1000108"/>
          <a:ext cx="692948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Содержимое 5" descr="ноты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29454" y="1428736"/>
            <a:ext cx="2143140" cy="2428892"/>
          </a:xfrm>
          <a:blipFill>
            <a:blip r:embed="rId5"/>
            <a:tile tx="0" ty="0" sx="100000" sy="100000" flip="none" algn="tl"/>
          </a:blipFill>
        </p:spPr>
      </p:pic>
      <p:sp>
        <p:nvSpPr>
          <p:cNvPr id="7" name="Прямоугольник 6"/>
          <p:cNvSpPr/>
          <p:nvPr/>
        </p:nvSpPr>
        <p:spPr>
          <a:xfrm>
            <a:off x="6215074" y="4000504"/>
            <a:ext cx="2214578" cy="207170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429264"/>
            <a:ext cx="4286280" cy="128588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929330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*- с 01.01.2017г. </a:t>
            </a:r>
            <a:r>
              <a:rPr lang="ru-RU" sz="1200" dirty="0" err="1" smtClean="0">
                <a:solidFill>
                  <a:schemeClr val="tx1"/>
                </a:solidFill>
              </a:rPr>
              <a:t>бибилиотечное</a:t>
            </a:r>
            <a:r>
              <a:rPr lang="ru-RU" sz="1200" dirty="0" smtClean="0">
                <a:solidFill>
                  <a:schemeClr val="tx1"/>
                </a:solidFill>
              </a:rPr>
              <a:t> обслуживание население хутора передано на районный уровень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2019 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2020 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2021 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1E5E60DE-B851-4AF6-9257-1413936E637F}" type="slidenum">
              <a:rPr lang="en-US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17</a:t>
            </a:fld>
            <a:endParaRPr lang="en-US" sz="1200" dirty="0">
              <a:solidFill>
                <a:schemeClr val="accent1">
                  <a:shade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/>
        </p:nvGraphicFramePr>
        <p:xfrm>
          <a:off x="0" y="0"/>
          <a:ext cx="9143999" cy="6428043"/>
        </p:xfrm>
        <a:graphic>
          <a:graphicData uri="http://schemas.openxmlformats.org/drawingml/2006/table">
            <a:tbl>
              <a:tblPr/>
              <a:tblGrid>
                <a:gridCol w="4817807"/>
                <a:gridCol w="1081548"/>
                <a:gridCol w="1081548"/>
                <a:gridCol w="1081548"/>
                <a:gridCol w="1081548"/>
              </a:tblGrid>
              <a:tr h="8175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Основные  направления расходования средств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бюджета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Шаумяновского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сельского поселения (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.руб.)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(ожидаемое)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поселения на начало года (человек)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1955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5,58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5,31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5,38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5,87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5,31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6,42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 жилищно-коммунального хозяйства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1,88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культуру 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1,71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1,69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расходов  поселения на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содержание органов местного самоуправления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2,31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2,75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D2ADEFCD-C960-43E7-B86B-8E224B615F00}" type="slidenum"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pPr algn="r">
                <a:defRPr/>
              </a:pPr>
              <a:t>2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smtClean="0">
                <a:latin typeface="Times New Roman" pitchFamily="18" charset="0"/>
              </a:rPr>
              <a:t>на 2019 </a:t>
            </a:r>
            <a:r>
              <a:rPr lang="ru-RU" sz="2400" b="1" dirty="0" smtClean="0">
                <a:latin typeface="Times New Roman" pitchFamily="18" charset="0"/>
              </a:rPr>
              <a:t>год</a:t>
            </a:r>
          </a:p>
          <a:p>
            <a:pPr marL="446088" indent="-446088"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и плановый период 2020 и 2021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93" name="Group 57"/>
          <p:cNvGraphicFramePr>
            <a:graphicFrameLocks noGrp="1"/>
          </p:cNvGraphicFramePr>
          <p:nvPr/>
        </p:nvGraphicFramePr>
        <p:xfrm>
          <a:off x="0" y="838200"/>
          <a:ext cx="9144000" cy="2686740"/>
        </p:xfrm>
        <a:graphic>
          <a:graphicData uri="http://schemas.openxmlformats.org/drawingml/2006/table">
            <a:tbl>
              <a:tblPr/>
              <a:tblGrid>
                <a:gridCol w="3657600"/>
                <a:gridCol w="2057400"/>
                <a:gridCol w="1752600"/>
                <a:gridCol w="1676400"/>
              </a:tblGrid>
              <a:tr h="406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10458,4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10864,7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11737,2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9891,0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10785,2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11737,0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82" name="Group 62"/>
          <p:cNvGraphicFramePr>
            <a:graphicFrameLocks noGrp="1"/>
          </p:cNvGraphicFramePr>
          <p:nvPr/>
        </p:nvGraphicFramePr>
        <p:xfrm>
          <a:off x="0" y="3581400"/>
          <a:ext cx="9144000" cy="1507200"/>
        </p:xfrm>
        <a:graphic>
          <a:graphicData uri="http://schemas.openxmlformats.org/drawingml/2006/table">
            <a:tbl>
              <a:tblPr/>
              <a:tblGrid>
                <a:gridCol w="3625850"/>
                <a:gridCol w="2089150"/>
                <a:gridCol w="1752600"/>
                <a:gridCol w="16764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11438,4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11864,7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12837,2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исполнения бюджета( дефицит «-»,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«+»)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-980,0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-1000,0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-1100,0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86808" cy="7858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300" b="1" dirty="0">
                <a:solidFill>
                  <a:srgbClr val="17375E"/>
                </a:solidFill>
              </a:rPr>
              <a:t>Динамика доходов </a:t>
            </a:r>
            <a:br>
              <a:rPr lang="ru-RU" sz="2300" b="1" dirty="0">
                <a:solidFill>
                  <a:srgbClr val="17375E"/>
                </a:solidFill>
              </a:rPr>
            </a:br>
            <a:r>
              <a:rPr lang="ru-RU" sz="2300" b="1" dirty="0">
                <a:solidFill>
                  <a:srgbClr val="17375E"/>
                </a:solidFill>
              </a:rPr>
              <a:t> бюджета </a:t>
            </a:r>
            <a:r>
              <a:rPr lang="ru-RU" sz="2300" b="1" dirty="0" err="1" smtClean="0">
                <a:solidFill>
                  <a:srgbClr val="17375E"/>
                </a:solidFill>
              </a:rPr>
              <a:t>Шаумяновского</a:t>
            </a:r>
            <a:r>
              <a:rPr lang="ru-RU" sz="2300" b="1" dirty="0" smtClean="0">
                <a:solidFill>
                  <a:srgbClr val="17375E"/>
                </a:solidFill>
              </a:rPr>
              <a:t> </a:t>
            </a:r>
            <a:r>
              <a:rPr lang="ru-RU" sz="2300" b="1" dirty="0">
                <a:solidFill>
                  <a:srgbClr val="17375E"/>
                </a:solidFill>
              </a:rPr>
              <a:t>сельского поселения </a:t>
            </a:r>
            <a:r>
              <a:rPr 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-7487" y="1071546"/>
          <a:ext cx="8973687" cy="50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Динамика поступлений собственных доходов в бюджет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Шаумяновского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сельского </a:t>
            </a:r>
            <a:r>
              <a:rPr lang="ru-RU" sz="2400" b="1" i="1" dirty="0" smtClean="0">
                <a:solidFill>
                  <a:srgbClr val="C00000"/>
                </a:solidFill>
              </a:rPr>
              <a:t>поселения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b="1" dirty="0">
                <a:solidFill>
                  <a:srgbClr val="254061"/>
                </a:solidFill>
              </a:rPr>
              <a:t>(тыс. рублей)</a:t>
            </a:r>
            <a:endParaRPr lang="ru-RU" sz="1600" dirty="0">
              <a:solidFill>
                <a:srgbClr val="25406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81000" y="714356"/>
          <a:ext cx="87630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614364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Период с 2012г по 2018г включительно  - отображены фактические данные поступления  собственных доходов поселения.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безвозмездных поступлений в бюджет </a:t>
            </a:r>
            <a:r>
              <a:rPr lang="ru-RU" sz="1600" b="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Шаумяновского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сельского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поселения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			(</a:t>
            </a:r>
            <a:r>
              <a:rPr lang="ru-RU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r>
              <a:rPr lang="en-US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052513"/>
          <a:ext cx="8632825" cy="43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528638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диаграмме представлен уровень безвозмездных поступлений из бюджета Ростовской области по всем  видам дотаций и иных межбюджетных </a:t>
            </a:r>
            <a:r>
              <a:rPr lang="ru-RU" dirty="0" smtClean="0"/>
              <a:t>трансфертов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2019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DDDDDD">
                <a:shade val="67500"/>
                <a:satMod val="115000"/>
              </a:srgbClr>
            </a:gs>
            <a:gs pos="100000">
              <a:srgbClr val="DDDDDD">
                <a:shade val="100000"/>
                <a:satMod val="11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2020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DDDDDD">
                <a:shade val="67500"/>
                <a:satMod val="115000"/>
              </a:srgbClr>
            </a:gs>
            <a:gs pos="100000">
              <a:srgbClr val="DDDDDD">
                <a:shade val="100000"/>
                <a:satMod val="11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2021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1400" b="0" dirty="0"/>
              <a:t>блей</a:t>
            </a:r>
            <a:r>
              <a:rPr lang="en-US" sz="1400" b="0" dirty="0"/>
              <a:t>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357298"/>
          <a:ext cx="8632825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383</Words>
  <Application>Microsoft Office PowerPoint</Application>
  <PresentationFormat>Экран (4:3)</PresentationFormat>
  <Paragraphs>127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Бюджет Шаумяновского сельского поселения Егорлыкского района на 2019 год и плановый период 2020 и 2021 годов (ПРОЕКТ)</vt:lpstr>
      <vt:lpstr>Слайд 2</vt:lpstr>
      <vt:lpstr>Динамика доходов   бюджета Шаумяновского сельского поселения  (тыс. рублей)</vt:lpstr>
      <vt:lpstr>Динамика поступлений собственных доходов в бюджет Шаумяновского сельского поселения       (тыс. рублей)</vt:lpstr>
      <vt:lpstr>Динамика безвозмездных поступлений в бюджет Шаумяновского сельского поселения        (тыс.рублей) </vt:lpstr>
      <vt:lpstr>Структура собственных доходов бюджета Шаумяновского сельского поселения в 2019 году</vt:lpstr>
      <vt:lpstr>Структура собственных доходов бюджета Шаумяновского сельского поселения в 2020 году</vt:lpstr>
      <vt:lpstr>Структура собственных доходов бюджета Шаумяновского сельского поселения в 2021 году</vt:lpstr>
      <vt:lpstr>Динамика расходов бюджета Шаумяновского сельского поселения         (тыс.рублей) </vt:lpstr>
      <vt:lpstr>Расходы  бюджета Шаумяновского сельского поселения в 2019 году  </vt:lpstr>
      <vt:lpstr>Расходы  бюджета Шаумяновского сельского поселения в 2020году  </vt:lpstr>
      <vt:lpstr>Расходы  бюджета Шаумяновского сельского поселения в 2021  году  </vt:lpstr>
      <vt:lpstr>Расходы на содержание муниципальных бюджетных учреждений культуры* </vt:lpstr>
      <vt:lpstr>Расходы Шаумяновского  сельского поселения в 2019 году в разрезе муниципальных программ</vt:lpstr>
      <vt:lpstr>Расходы Шаумяновского  сельского поселения в 2020 году в разрезе муниципальных программ</vt:lpstr>
      <vt:lpstr>Расходы Шаумяновского  сельского поселения в 2021 году в разрезе муниципальных программ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Шаумяновского сельского поселения Егорлыкского района за 2015 год</dc:title>
  <dc:creator>User</dc:creator>
  <cp:lastModifiedBy>User</cp:lastModifiedBy>
  <cp:revision>62</cp:revision>
  <dcterms:created xsi:type="dcterms:W3CDTF">2016-05-20T09:42:30Z</dcterms:created>
  <dcterms:modified xsi:type="dcterms:W3CDTF">2019-02-19T13:58:37Z</dcterms:modified>
</cp:coreProperties>
</file>